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6"/>
  </p:notesMasterIdLst>
  <p:handoutMasterIdLst>
    <p:handoutMasterId r:id="rId7"/>
  </p:handoutMasterIdLst>
  <p:sldIdLst>
    <p:sldId id="264" r:id="rId5"/>
  </p:sldIdLst>
  <p:sldSz cx="43891200" cy="32918400"/>
  <p:notesSz cx="6858000" cy="9144000"/>
  <p:defaultTextStyle>
    <a:defPPr>
      <a:defRPr lang="en-US"/>
    </a:defPPr>
    <a:lvl1pPr marL="0" algn="l" defTabSz="1234440" rtl="0" eaLnBrk="1" latinLnBrk="0" hangingPunct="1">
      <a:defRPr sz="4860" kern="1200">
        <a:solidFill>
          <a:schemeClr val="tx1"/>
        </a:solidFill>
        <a:latin typeface="+mn-lt"/>
        <a:ea typeface="+mn-ea"/>
        <a:cs typeface="+mn-cs"/>
      </a:defRPr>
    </a:lvl1pPr>
    <a:lvl2pPr marL="1234440" algn="l" defTabSz="1234440" rtl="0" eaLnBrk="1" latinLnBrk="0" hangingPunct="1">
      <a:defRPr sz="4860" kern="1200">
        <a:solidFill>
          <a:schemeClr val="tx1"/>
        </a:solidFill>
        <a:latin typeface="+mn-lt"/>
        <a:ea typeface="+mn-ea"/>
        <a:cs typeface="+mn-cs"/>
      </a:defRPr>
    </a:lvl2pPr>
    <a:lvl3pPr marL="2468880" algn="l" defTabSz="1234440" rtl="0" eaLnBrk="1" latinLnBrk="0" hangingPunct="1">
      <a:defRPr sz="4860" kern="1200">
        <a:solidFill>
          <a:schemeClr val="tx1"/>
        </a:solidFill>
        <a:latin typeface="+mn-lt"/>
        <a:ea typeface="+mn-ea"/>
        <a:cs typeface="+mn-cs"/>
      </a:defRPr>
    </a:lvl3pPr>
    <a:lvl4pPr marL="3703320" algn="l" defTabSz="1234440" rtl="0" eaLnBrk="1" latinLnBrk="0" hangingPunct="1">
      <a:defRPr sz="4860" kern="1200">
        <a:solidFill>
          <a:schemeClr val="tx1"/>
        </a:solidFill>
        <a:latin typeface="+mn-lt"/>
        <a:ea typeface="+mn-ea"/>
        <a:cs typeface="+mn-cs"/>
      </a:defRPr>
    </a:lvl4pPr>
    <a:lvl5pPr marL="4937760" algn="l" defTabSz="1234440" rtl="0" eaLnBrk="1" latinLnBrk="0" hangingPunct="1">
      <a:defRPr sz="4860" kern="1200">
        <a:solidFill>
          <a:schemeClr val="tx1"/>
        </a:solidFill>
        <a:latin typeface="+mn-lt"/>
        <a:ea typeface="+mn-ea"/>
        <a:cs typeface="+mn-cs"/>
      </a:defRPr>
    </a:lvl5pPr>
    <a:lvl6pPr marL="6172200" algn="l" defTabSz="1234440" rtl="0" eaLnBrk="1" latinLnBrk="0" hangingPunct="1">
      <a:defRPr sz="4860" kern="1200">
        <a:solidFill>
          <a:schemeClr val="tx1"/>
        </a:solidFill>
        <a:latin typeface="+mn-lt"/>
        <a:ea typeface="+mn-ea"/>
        <a:cs typeface="+mn-cs"/>
      </a:defRPr>
    </a:lvl6pPr>
    <a:lvl7pPr marL="7406640" algn="l" defTabSz="1234440" rtl="0" eaLnBrk="1" latinLnBrk="0" hangingPunct="1">
      <a:defRPr sz="4860" kern="1200">
        <a:solidFill>
          <a:schemeClr val="tx1"/>
        </a:solidFill>
        <a:latin typeface="+mn-lt"/>
        <a:ea typeface="+mn-ea"/>
        <a:cs typeface="+mn-cs"/>
      </a:defRPr>
    </a:lvl7pPr>
    <a:lvl8pPr marL="8641080" algn="l" defTabSz="1234440" rtl="0" eaLnBrk="1" latinLnBrk="0" hangingPunct="1">
      <a:defRPr sz="4860" kern="1200">
        <a:solidFill>
          <a:schemeClr val="tx1"/>
        </a:solidFill>
        <a:latin typeface="+mn-lt"/>
        <a:ea typeface="+mn-ea"/>
        <a:cs typeface="+mn-cs"/>
      </a:defRPr>
    </a:lvl8pPr>
    <a:lvl9pPr marL="9875520" algn="l" defTabSz="1234440" rtl="0" eaLnBrk="1" latinLnBrk="0" hangingPunct="1">
      <a:defRPr sz="486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6D76"/>
    <a:srgbClr val="8EBAD9"/>
    <a:srgbClr val="854E8D"/>
    <a:srgbClr val="FFBE86"/>
    <a:srgbClr val="FFC000"/>
    <a:srgbClr val="00B050"/>
    <a:srgbClr val="EEEDE4"/>
    <a:srgbClr val="00A481"/>
    <a:srgbClr val="F04B25"/>
    <a:srgbClr val="0059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autoAdjust="0"/>
  </p:normalViewPr>
  <p:slideViewPr>
    <p:cSldViewPr snapToGrid="0">
      <p:cViewPr varScale="1">
        <p:scale>
          <a:sx n="23" d="100"/>
          <a:sy n="23" d="100"/>
        </p:scale>
        <p:origin x="1410" y="108"/>
      </p:cViewPr>
      <p:guideLst>
        <p:guide orient="horz" pos="10368"/>
        <p:guide pos="13824"/>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100" d="100"/>
        <a:sy n="100" d="100"/>
      </p:scale>
      <p:origin x="0" y="0"/>
    </p:cViewPr>
  </p:sorterViewPr>
  <p:notesViewPr>
    <p:cSldViewPr snapToGrid="0">
      <p:cViewPr>
        <p:scale>
          <a:sx n="1" d="2"/>
          <a:sy n="1" d="2"/>
        </p:scale>
        <p:origin x="3403" y="48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5CE2ABB-3E4F-4D41-8568-7C902D83407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B87AD07-52BA-4654-AB16-B5FB95B8BA3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0FE1BA-D506-40EE-B152-1FC809E35E5F}" type="datetimeFigureOut">
              <a:rPr lang="en-US" smtClean="0"/>
              <a:t>4/8/2024</a:t>
            </a:fld>
            <a:endParaRPr lang="en-US" dirty="0"/>
          </a:p>
        </p:txBody>
      </p:sp>
      <p:sp>
        <p:nvSpPr>
          <p:cNvPr id="4" name="Footer Placeholder 3">
            <a:extLst>
              <a:ext uri="{FF2B5EF4-FFF2-40B4-BE49-F238E27FC236}">
                <a16:creationId xmlns:a16="http://schemas.microsoft.com/office/drawing/2014/main" id="{90CEFF96-CB5A-4136-B37B-371A897ECA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B980E3A-98E2-4FFC-B81C-C354A7B3B9F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2EF6829-522D-411D-99E3-19D7738EEB89}" type="slidenum">
              <a:rPr lang="en-US" smtClean="0"/>
              <a:t>‹#›</a:t>
            </a:fld>
            <a:endParaRPr lang="en-US" dirty="0"/>
          </a:p>
        </p:txBody>
      </p:sp>
    </p:spTree>
    <p:extLst>
      <p:ext uri="{BB962C8B-B14F-4D97-AF65-F5344CB8AC3E}">
        <p14:creationId xmlns:p14="http://schemas.microsoft.com/office/powerpoint/2010/main" val="27353941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122A5C-B1F3-4931-941D-123ADD0E9CE3}" type="datetimeFigureOut">
              <a:rPr lang="en-US" smtClean="0"/>
              <a:t>4/8/2024</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B98550-2AA3-427C-8530-E6B958473202}" type="slidenum">
              <a:rPr lang="en-US" smtClean="0"/>
              <a:t>‹#›</a:t>
            </a:fld>
            <a:endParaRPr lang="en-US" dirty="0"/>
          </a:p>
        </p:txBody>
      </p:sp>
    </p:spTree>
    <p:extLst>
      <p:ext uri="{BB962C8B-B14F-4D97-AF65-F5344CB8AC3E}">
        <p14:creationId xmlns:p14="http://schemas.microsoft.com/office/powerpoint/2010/main" val="1073703150"/>
      </p:ext>
    </p:extLst>
  </p:cSld>
  <p:clrMap bg1="lt1" tx1="dk1" bg2="lt2" tx2="dk2" accent1="accent1" accent2="accent2" accent3="accent3" accent4="accent4" accent5="accent5" accent6="accent6" hlink="hlink" folHlink="folHlink"/>
  <p:notesStyle>
    <a:lvl1pPr marL="0" algn="l" defTabSz="2468880" rtl="0" eaLnBrk="1" latinLnBrk="0" hangingPunct="1">
      <a:defRPr sz="3240" kern="1200">
        <a:solidFill>
          <a:schemeClr val="tx1"/>
        </a:solidFill>
        <a:latin typeface="+mn-lt"/>
        <a:ea typeface="+mn-ea"/>
        <a:cs typeface="+mn-cs"/>
      </a:defRPr>
    </a:lvl1pPr>
    <a:lvl2pPr marL="1234440" algn="l" defTabSz="2468880" rtl="0" eaLnBrk="1" latinLnBrk="0" hangingPunct="1">
      <a:defRPr sz="3240" kern="1200">
        <a:solidFill>
          <a:schemeClr val="tx1"/>
        </a:solidFill>
        <a:latin typeface="+mn-lt"/>
        <a:ea typeface="+mn-ea"/>
        <a:cs typeface="+mn-cs"/>
      </a:defRPr>
    </a:lvl2pPr>
    <a:lvl3pPr marL="2468880" algn="l" defTabSz="2468880" rtl="0" eaLnBrk="1" latinLnBrk="0" hangingPunct="1">
      <a:defRPr sz="3240" kern="1200">
        <a:solidFill>
          <a:schemeClr val="tx1"/>
        </a:solidFill>
        <a:latin typeface="+mn-lt"/>
        <a:ea typeface="+mn-ea"/>
        <a:cs typeface="+mn-cs"/>
      </a:defRPr>
    </a:lvl3pPr>
    <a:lvl4pPr marL="3703320" algn="l" defTabSz="2468880" rtl="0" eaLnBrk="1" latinLnBrk="0" hangingPunct="1">
      <a:defRPr sz="3240" kern="1200">
        <a:solidFill>
          <a:schemeClr val="tx1"/>
        </a:solidFill>
        <a:latin typeface="+mn-lt"/>
        <a:ea typeface="+mn-ea"/>
        <a:cs typeface="+mn-cs"/>
      </a:defRPr>
    </a:lvl4pPr>
    <a:lvl5pPr marL="4937760" algn="l" defTabSz="2468880" rtl="0" eaLnBrk="1" latinLnBrk="0" hangingPunct="1">
      <a:defRPr sz="3240" kern="1200">
        <a:solidFill>
          <a:schemeClr val="tx1"/>
        </a:solidFill>
        <a:latin typeface="+mn-lt"/>
        <a:ea typeface="+mn-ea"/>
        <a:cs typeface="+mn-cs"/>
      </a:defRPr>
    </a:lvl5pPr>
    <a:lvl6pPr marL="6172200" algn="l" defTabSz="2468880" rtl="0" eaLnBrk="1" latinLnBrk="0" hangingPunct="1">
      <a:defRPr sz="3240" kern="1200">
        <a:solidFill>
          <a:schemeClr val="tx1"/>
        </a:solidFill>
        <a:latin typeface="+mn-lt"/>
        <a:ea typeface="+mn-ea"/>
        <a:cs typeface="+mn-cs"/>
      </a:defRPr>
    </a:lvl6pPr>
    <a:lvl7pPr marL="7406640" algn="l" defTabSz="2468880" rtl="0" eaLnBrk="1" latinLnBrk="0" hangingPunct="1">
      <a:defRPr sz="3240" kern="1200">
        <a:solidFill>
          <a:schemeClr val="tx1"/>
        </a:solidFill>
        <a:latin typeface="+mn-lt"/>
        <a:ea typeface="+mn-ea"/>
        <a:cs typeface="+mn-cs"/>
      </a:defRPr>
    </a:lvl7pPr>
    <a:lvl8pPr marL="8641080" algn="l" defTabSz="2468880" rtl="0" eaLnBrk="1" latinLnBrk="0" hangingPunct="1">
      <a:defRPr sz="3240" kern="1200">
        <a:solidFill>
          <a:schemeClr val="tx1"/>
        </a:solidFill>
        <a:latin typeface="+mn-lt"/>
        <a:ea typeface="+mn-ea"/>
        <a:cs typeface="+mn-cs"/>
      </a:defRPr>
    </a:lvl8pPr>
    <a:lvl9pPr marL="9875520" algn="l" defTabSz="2468880" rtl="0" eaLnBrk="1" latinLnBrk="0" hangingPunct="1">
      <a:defRPr sz="324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B98550-2AA3-427C-8530-E6B958473202}" type="slidenum">
              <a:rPr lang="en-US" smtClean="0"/>
              <a:t>1</a:t>
            </a:fld>
            <a:endParaRPr lang="en-US" dirty="0"/>
          </a:p>
        </p:txBody>
      </p:sp>
    </p:spTree>
    <p:extLst>
      <p:ext uri="{BB962C8B-B14F-4D97-AF65-F5344CB8AC3E}">
        <p14:creationId xmlns:p14="http://schemas.microsoft.com/office/powerpoint/2010/main" val="3766638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79281-D6A2-9113-842E-52BA21301BBF}"/>
              </a:ext>
            </a:extLst>
          </p:cNvPr>
          <p:cNvSpPr>
            <a:spLocks noGrp="1"/>
          </p:cNvSpPr>
          <p:nvPr>
            <p:ph type="title" hasCustomPrompt="1"/>
          </p:nvPr>
        </p:nvSpPr>
        <p:spPr>
          <a:xfrm>
            <a:off x="7191355" y="2296991"/>
            <a:ext cx="29508498" cy="5816883"/>
          </a:xfrm>
        </p:spPr>
        <p:txBody>
          <a:bodyPr bIns="0" anchor="b">
            <a:noAutofit/>
          </a:bodyPr>
          <a:lstStyle>
            <a:lvl1pPr algn="ctr">
              <a:lnSpc>
                <a:spcPct val="70000"/>
              </a:lnSpc>
              <a:defRPr sz="11500" b="1" spc="-500" baseline="0">
                <a:solidFill>
                  <a:schemeClr val="accent2"/>
                </a:solidFill>
                <a:latin typeface="+mj-lt"/>
              </a:defRPr>
            </a:lvl1pPr>
          </a:lstStyle>
          <a:p>
            <a:r>
              <a:rPr lang="en-US" dirty="0"/>
              <a:t>Add title here</a:t>
            </a:r>
          </a:p>
        </p:txBody>
      </p:sp>
      <p:sp>
        <p:nvSpPr>
          <p:cNvPr id="8" name="Text Placeholder 6">
            <a:extLst>
              <a:ext uri="{FF2B5EF4-FFF2-40B4-BE49-F238E27FC236}">
                <a16:creationId xmlns:a16="http://schemas.microsoft.com/office/drawing/2014/main" id="{5E790539-5576-6E20-76CE-838FCBFA1BE1}"/>
              </a:ext>
            </a:extLst>
          </p:cNvPr>
          <p:cNvSpPr>
            <a:spLocks noGrp="1"/>
          </p:cNvSpPr>
          <p:nvPr>
            <p:ph type="body" sz="quarter" idx="11" hasCustomPrompt="1"/>
          </p:nvPr>
        </p:nvSpPr>
        <p:spPr>
          <a:xfrm>
            <a:off x="2109561" y="1572643"/>
            <a:ext cx="8140982" cy="2640600"/>
          </a:xfrm>
          <a:solidFill>
            <a:schemeClr val="accent2"/>
          </a:solidFill>
        </p:spPr>
        <p:txBody>
          <a:bodyPr tIns="91440" bIns="0" anchor="ctr">
            <a:noAutofit/>
          </a:bodyPr>
          <a:lstStyle>
            <a:lvl1pPr marL="0" indent="0" algn="ctr">
              <a:lnSpc>
                <a:spcPct val="70000"/>
              </a:lnSpc>
              <a:spcBef>
                <a:spcPts val="0"/>
              </a:spcBef>
              <a:buNone/>
              <a:defRPr sz="2800" b="1" cap="all" spc="-150" baseline="0">
                <a:solidFill>
                  <a:schemeClr val="bg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a:t>
            </a:r>
          </a:p>
          <a:p>
            <a:pPr lvl="0"/>
            <a:r>
              <a:rPr lang="en-US" dirty="0"/>
              <a:t>text</a:t>
            </a:r>
          </a:p>
        </p:txBody>
      </p:sp>
      <p:sp>
        <p:nvSpPr>
          <p:cNvPr id="45" name="Picture Placeholder 44">
            <a:extLst>
              <a:ext uri="{FF2B5EF4-FFF2-40B4-BE49-F238E27FC236}">
                <a16:creationId xmlns:a16="http://schemas.microsoft.com/office/drawing/2014/main" id="{F4D90386-5045-9142-B669-3A4F71F15C98}"/>
              </a:ext>
            </a:extLst>
          </p:cNvPr>
          <p:cNvSpPr>
            <a:spLocks noGrp="1" noChangeAspect="1"/>
          </p:cNvSpPr>
          <p:nvPr>
            <p:ph type="pic" sz="quarter" idx="37"/>
          </p:nvPr>
        </p:nvSpPr>
        <p:spPr>
          <a:xfrm>
            <a:off x="32034442" y="3753394"/>
            <a:ext cx="5862787" cy="2483683"/>
          </a:xfrm>
        </p:spPr>
        <p:txBody>
          <a:bodyPr>
            <a:normAutofit/>
          </a:bodyPr>
          <a:lstStyle>
            <a:lvl1pPr marL="0" indent="0" algn="ctr">
              <a:buNone/>
              <a:defRPr sz="2000"/>
            </a:lvl1pPr>
          </a:lstStyle>
          <a:p>
            <a:r>
              <a:rPr lang="en-US"/>
              <a:t>Click icon to add picture</a:t>
            </a:r>
            <a:endParaRPr lang="en-US" dirty="0"/>
          </a:p>
        </p:txBody>
      </p:sp>
      <p:sp>
        <p:nvSpPr>
          <p:cNvPr id="41" name="Text Placeholder 6">
            <a:extLst>
              <a:ext uri="{FF2B5EF4-FFF2-40B4-BE49-F238E27FC236}">
                <a16:creationId xmlns:a16="http://schemas.microsoft.com/office/drawing/2014/main" id="{49C83E00-6F31-B188-424A-B276312C4648}"/>
              </a:ext>
            </a:extLst>
          </p:cNvPr>
          <p:cNvSpPr>
            <a:spLocks noGrp="1"/>
          </p:cNvSpPr>
          <p:nvPr>
            <p:ph type="body" sz="quarter" idx="36" hasCustomPrompt="1"/>
          </p:nvPr>
        </p:nvSpPr>
        <p:spPr>
          <a:xfrm>
            <a:off x="2159185" y="8153723"/>
            <a:ext cx="39572838" cy="1063275"/>
          </a:xfrm>
        </p:spPr>
        <p:txBody>
          <a:bodyPr tIns="0">
            <a:noAutofit/>
          </a:bodyPr>
          <a:lstStyle>
            <a:lvl1pPr marL="0" indent="0" algn="ctr">
              <a:buNone/>
              <a:defRPr sz="2800" b="1">
                <a:latin typeface="+mn-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subtitle here</a:t>
            </a:r>
          </a:p>
        </p:txBody>
      </p:sp>
      <p:sp>
        <p:nvSpPr>
          <p:cNvPr id="13" name="Text Placeholder 6">
            <a:extLst>
              <a:ext uri="{FF2B5EF4-FFF2-40B4-BE49-F238E27FC236}">
                <a16:creationId xmlns:a16="http://schemas.microsoft.com/office/drawing/2014/main" id="{7792914F-87A7-29B3-6934-DF2472809A63}"/>
              </a:ext>
            </a:extLst>
          </p:cNvPr>
          <p:cNvSpPr>
            <a:spLocks noGrp="1"/>
          </p:cNvSpPr>
          <p:nvPr>
            <p:ph type="body" sz="quarter" idx="12" hasCustomPrompt="1"/>
          </p:nvPr>
        </p:nvSpPr>
        <p:spPr>
          <a:xfrm>
            <a:off x="2109558" y="10934931"/>
            <a:ext cx="19470280" cy="2212543"/>
          </a:xfrm>
          <a:solidFill>
            <a:schemeClr val="accent2"/>
          </a:solidFill>
        </p:spPr>
        <p:txBody>
          <a:bodyPr lIns="548640" tIns="182880" bIns="0" anchor="ctr">
            <a:noAutofit/>
          </a:bodyPr>
          <a:lstStyle>
            <a:lvl1pPr marL="0" indent="0" algn="l">
              <a:lnSpc>
                <a:spcPct val="70000"/>
              </a:lnSpc>
              <a:spcBef>
                <a:spcPts val="0"/>
              </a:spcBef>
              <a:buNone/>
              <a:defRPr sz="5400" b="1" cap="all" baseline="0">
                <a:solidFill>
                  <a:schemeClr val="bg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t>
            </a:r>
          </a:p>
        </p:txBody>
      </p:sp>
      <p:sp>
        <p:nvSpPr>
          <p:cNvPr id="15" name="Text Placeholder 6">
            <a:extLst>
              <a:ext uri="{FF2B5EF4-FFF2-40B4-BE49-F238E27FC236}">
                <a16:creationId xmlns:a16="http://schemas.microsoft.com/office/drawing/2014/main" id="{545983B4-DA5B-E9B4-4C93-FE5A09C1453A}"/>
              </a:ext>
            </a:extLst>
          </p:cNvPr>
          <p:cNvSpPr>
            <a:spLocks noGrp="1"/>
          </p:cNvSpPr>
          <p:nvPr>
            <p:ph type="body" sz="quarter" idx="14" hasCustomPrompt="1"/>
          </p:nvPr>
        </p:nvSpPr>
        <p:spPr>
          <a:xfrm>
            <a:off x="9665329" y="11226783"/>
            <a:ext cx="10666955" cy="1628843"/>
          </a:xfrm>
        </p:spPr>
        <p:txBody>
          <a:bodyPr tIns="0" bIns="0" anchor="ctr">
            <a:noAutofit/>
          </a:bodyPr>
          <a:lstStyle>
            <a:lvl1pPr marL="0" indent="0" algn="l">
              <a:lnSpc>
                <a:spcPct val="100000"/>
              </a:lnSpc>
              <a:spcBef>
                <a:spcPts val="0"/>
              </a:spcBef>
              <a:buNone/>
              <a:defRPr sz="2000" b="1">
                <a:solidFill>
                  <a:schemeClr val="bg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14" name="Text Placeholder 6">
            <a:extLst>
              <a:ext uri="{FF2B5EF4-FFF2-40B4-BE49-F238E27FC236}">
                <a16:creationId xmlns:a16="http://schemas.microsoft.com/office/drawing/2014/main" id="{A4F68B02-C05D-35BC-FE25-10CEEF045EE7}"/>
              </a:ext>
            </a:extLst>
          </p:cNvPr>
          <p:cNvSpPr>
            <a:spLocks noGrp="1"/>
          </p:cNvSpPr>
          <p:nvPr>
            <p:ph type="body" sz="quarter" idx="13" hasCustomPrompt="1"/>
          </p:nvPr>
        </p:nvSpPr>
        <p:spPr>
          <a:xfrm>
            <a:off x="2109558" y="13414726"/>
            <a:ext cx="19470280" cy="2212543"/>
          </a:xfrm>
          <a:solidFill>
            <a:schemeClr val="accent2"/>
          </a:solidFill>
        </p:spPr>
        <p:txBody>
          <a:bodyPr lIns="548640" tIns="182880" bIns="0" anchor="ctr">
            <a:noAutofit/>
          </a:bodyPr>
          <a:lstStyle>
            <a:lvl1pPr marL="0" indent="0" algn="l">
              <a:lnSpc>
                <a:spcPct val="70000"/>
              </a:lnSpc>
              <a:spcBef>
                <a:spcPts val="0"/>
              </a:spcBef>
              <a:buNone/>
              <a:defRPr sz="5400" b="1" cap="all" baseline="0">
                <a:solidFill>
                  <a:schemeClr val="bg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t>
            </a:r>
          </a:p>
        </p:txBody>
      </p:sp>
      <p:sp>
        <p:nvSpPr>
          <p:cNvPr id="16" name="Text Placeholder 6">
            <a:extLst>
              <a:ext uri="{FF2B5EF4-FFF2-40B4-BE49-F238E27FC236}">
                <a16:creationId xmlns:a16="http://schemas.microsoft.com/office/drawing/2014/main" id="{99A75573-770E-753A-3991-8AE8A568B2B5}"/>
              </a:ext>
            </a:extLst>
          </p:cNvPr>
          <p:cNvSpPr>
            <a:spLocks noGrp="1"/>
          </p:cNvSpPr>
          <p:nvPr>
            <p:ph type="body" sz="quarter" idx="15" hasCustomPrompt="1"/>
          </p:nvPr>
        </p:nvSpPr>
        <p:spPr>
          <a:xfrm>
            <a:off x="9665321" y="13847329"/>
            <a:ext cx="10666962" cy="1347338"/>
          </a:xfrm>
        </p:spPr>
        <p:txBody>
          <a:bodyPr tIns="0" bIns="0" anchor="ctr">
            <a:noAutofit/>
          </a:bodyPr>
          <a:lstStyle>
            <a:lvl1pPr marL="0" indent="0" algn="l">
              <a:lnSpc>
                <a:spcPct val="100000"/>
              </a:lnSpc>
              <a:spcBef>
                <a:spcPts val="0"/>
              </a:spcBef>
              <a:buNone/>
              <a:defRPr sz="2000" b="1">
                <a:solidFill>
                  <a:schemeClr val="bg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24" name="Chart Placeholder 23">
            <a:extLst>
              <a:ext uri="{FF2B5EF4-FFF2-40B4-BE49-F238E27FC236}">
                <a16:creationId xmlns:a16="http://schemas.microsoft.com/office/drawing/2014/main" id="{5B2C4F8B-2E88-17EB-119F-18F378A80161}"/>
              </a:ext>
            </a:extLst>
          </p:cNvPr>
          <p:cNvSpPr>
            <a:spLocks noGrp="1"/>
          </p:cNvSpPr>
          <p:nvPr>
            <p:ph type="chart" sz="quarter" idx="22"/>
          </p:nvPr>
        </p:nvSpPr>
        <p:spPr>
          <a:xfrm>
            <a:off x="22876574" y="11055797"/>
            <a:ext cx="5398618" cy="2740457"/>
          </a:xfrm>
        </p:spPr>
        <p:txBody>
          <a:bodyPr>
            <a:normAutofit/>
          </a:bodyPr>
          <a:lstStyle>
            <a:lvl1pPr marL="0" indent="0" algn="ctr">
              <a:buNone/>
              <a:defRPr sz="1400" b="1"/>
            </a:lvl1pPr>
          </a:lstStyle>
          <a:p>
            <a:r>
              <a:rPr lang="en-US"/>
              <a:t>Click icon to add chart</a:t>
            </a:r>
            <a:endParaRPr lang="en-US" dirty="0"/>
          </a:p>
        </p:txBody>
      </p:sp>
      <p:sp>
        <p:nvSpPr>
          <p:cNvPr id="17" name="Text Placeholder 6">
            <a:extLst>
              <a:ext uri="{FF2B5EF4-FFF2-40B4-BE49-F238E27FC236}">
                <a16:creationId xmlns:a16="http://schemas.microsoft.com/office/drawing/2014/main" id="{92FD6443-DCCF-F177-9121-2D2A6BF7DFDC}"/>
              </a:ext>
            </a:extLst>
          </p:cNvPr>
          <p:cNvSpPr>
            <a:spLocks noGrp="1"/>
          </p:cNvSpPr>
          <p:nvPr>
            <p:ph type="body" sz="quarter" idx="16" hasCustomPrompt="1"/>
          </p:nvPr>
        </p:nvSpPr>
        <p:spPr>
          <a:xfrm>
            <a:off x="22677120" y="13048104"/>
            <a:ext cx="5724374" cy="1399615"/>
          </a:xfrm>
          <a:solidFill>
            <a:schemeClr val="accent1"/>
          </a:solidFill>
        </p:spPr>
        <p:txBody>
          <a:bodyPr lIns="0" tIns="137160" rIns="0" bIns="0" anchor="ctr">
            <a:noAutofit/>
          </a:bodyPr>
          <a:lstStyle>
            <a:lvl1pPr marL="0" indent="0" algn="ctr">
              <a:lnSpc>
                <a:spcPct val="70000"/>
              </a:lnSpc>
              <a:spcBef>
                <a:spcPts val="0"/>
              </a:spcBef>
              <a:buNone/>
              <a:defRPr sz="5400" b="1" cap="all" spc="-300" baseline="0">
                <a:solidFill>
                  <a:schemeClr val="accent2"/>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t>
            </a:r>
          </a:p>
        </p:txBody>
      </p:sp>
      <p:sp>
        <p:nvSpPr>
          <p:cNvPr id="20" name="Text Placeholder 6">
            <a:extLst>
              <a:ext uri="{FF2B5EF4-FFF2-40B4-BE49-F238E27FC236}">
                <a16:creationId xmlns:a16="http://schemas.microsoft.com/office/drawing/2014/main" id="{F5BE4317-7748-EC3E-FF19-D8E610B02F3E}"/>
              </a:ext>
            </a:extLst>
          </p:cNvPr>
          <p:cNvSpPr>
            <a:spLocks noGrp="1"/>
          </p:cNvSpPr>
          <p:nvPr>
            <p:ph type="body" sz="quarter" idx="19" hasCustomPrompt="1"/>
          </p:nvPr>
        </p:nvSpPr>
        <p:spPr>
          <a:xfrm>
            <a:off x="22677120" y="14610179"/>
            <a:ext cx="5724374" cy="978292"/>
          </a:xfrm>
        </p:spPr>
        <p:txBody>
          <a:bodyPr lIns="0" tIns="0" rIns="0">
            <a:noAutofit/>
          </a:bodyPr>
          <a:lstStyle>
            <a:lvl1pPr marL="0" indent="0" algn="ctr">
              <a:buNone/>
              <a:defRPr sz="1400" b="1">
                <a:solidFill>
                  <a:schemeClr val="tx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25" name="Chart Placeholder 23">
            <a:extLst>
              <a:ext uri="{FF2B5EF4-FFF2-40B4-BE49-F238E27FC236}">
                <a16:creationId xmlns:a16="http://schemas.microsoft.com/office/drawing/2014/main" id="{87CE804E-615D-0DBE-4ACD-9498FC05318E}"/>
              </a:ext>
            </a:extLst>
          </p:cNvPr>
          <p:cNvSpPr>
            <a:spLocks noGrp="1"/>
          </p:cNvSpPr>
          <p:nvPr>
            <p:ph type="chart" sz="quarter" idx="23"/>
          </p:nvPr>
        </p:nvSpPr>
        <p:spPr>
          <a:xfrm>
            <a:off x="29158387" y="11055797"/>
            <a:ext cx="5398618" cy="2740457"/>
          </a:xfrm>
        </p:spPr>
        <p:txBody>
          <a:bodyPr>
            <a:normAutofit/>
          </a:bodyPr>
          <a:lstStyle>
            <a:lvl1pPr marL="0" indent="0" algn="ctr">
              <a:buNone/>
              <a:defRPr sz="1400" b="1"/>
            </a:lvl1pPr>
          </a:lstStyle>
          <a:p>
            <a:r>
              <a:rPr lang="en-US"/>
              <a:t>Click icon to add chart</a:t>
            </a:r>
            <a:endParaRPr lang="en-US" dirty="0"/>
          </a:p>
        </p:txBody>
      </p:sp>
      <p:sp>
        <p:nvSpPr>
          <p:cNvPr id="18" name="Text Placeholder 6">
            <a:extLst>
              <a:ext uri="{FF2B5EF4-FFF2-40B4-BE49-F238E27FC236}">
                <a16:creationId xmlns:a16="http://schemas.microsoft.com/office/drawing/2014/main" id="{FA086B15-B175-56ED-30CB-D95624588FD0}"/>
              </a:ext>
            </a:extLst>
          </p:cNvPr>
          <p:cNvSpPr>
            <a:spLocks noGrp="1"/>
          </p:cNvSpPr>
          <p:nvPr>
            <p:ph type="body" sz="quarter" idx="17" hasCustomPrompt="1"/>
          </p:nvPr>
        </p:nvSpPr>
        <p:spPr>
          <a:xfrm>
            <a:off x="28995509" y="13048104"/>
            <a:ext cx="5724374" cy="1399615"/>
          </a:xfrm>
          <a:solidFill>
            <a:schemeClr val="accent1"/>
          </a:solidFill>
        </p:spPr>
        <p:txBody>
          <a:bodyPr lIns="0" tIns="137160" rIns="0" bIns="0" anchor="ctr">
            <a:noAutofit/>
          </a:bodyPr>
          <a:lstStyle>
            <a:lvl1pPr marL="0" indent="0" algn="ctr">
              <a:lnSpc>
                <a:spcPct val="70000"/>
              </a:lnSpc>
              <a:spcBef>
                <a:spcPts val="0"/>
              </a:spcBef>
              <a:buNone/>
              <a:defRPr sz="5400" b="1" cap="all" spc="-300" baseline="0">
                <a:solidFill>
                  <a:schemeClr val="accent2"/>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t>
            </a:r>
          </a:p>
        </p:txBody>
      </p:sp>
      <p:sp>
        <p:nvSpPr>
          <p:cNvPr id="21" name="Text Placeholder 6">
            <a:extLst>
              <a:ext uri="{FF2B5EF4-FFF2-40B4-BE49-F238E27FC236}">
                <a16:creationId xmlns:a16="http://schemas.microsoft.com/office/drawing/2014/main" id="{6734814B-0FF0-B4C5-DAEA-C77A21404CC8}"/>
              </a:ext>
            </a:extLst>
          </p:cNvPr>
          <p:cNvSpPr>
            <a:spLocks noGrp="1"/>
          </p:cNvSpPr>
          <p:nvPr>
            <p:ph type="body" sz="quarter" idx="20" hasCustomPrompt="1"/>
          </p:nvPr>
        </p:nvSpPr>
        <p:spPr>
          <a:xfrm>
            <a:off x="28995509" y="14610179"/>
            <a:ext cx="5724374" cy="978292"/>
          </a:xfrm>
        </p:spPr>
        <p:txBody>
          <a:bodyPr lIns="0" tIns="0" rIns="0">
            <a:noAutofit/>
          </a:bodyPr>
          <a:lstStyle>
            <a:lvl1pPr marL="0" indent="0" algn="ctr">
              <a:buNone/>
              <a:defRPr sz="1400" b="1">
                <a:solidFill>
                  <a:schemeClr val="tx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26" name="Chart Placeholder 23">
            <a:extLst>
              <a:ext uri="{FF2B5EF4-FFF2-40B4-BE49-F238E27FC236}">
                <a16:creationId xmlns:a16="http://schemas.microsoft.com/office/drawing/2014/main" id="{39B6F419-7B3A-9DD3-BB41-E6E6678E9915}"/>
              </a:ext>
            </a:extLst>
          </p:cNvPr>
          <p:cNvSpPr>
            <a:spLocks noGrp="1"/>
          </p:cNvSpPr>
          <p:nvPr>
            <p:ph type="chart" sz="quarter" idx="24"/>
          </p:nvPr>
        </p:nvSpPr>
        <p:spPr>
          <a:xfrm>
            <a:off x="35478259" y="11055797"/>
            <a:ext cx="5398618" cy="2740457"/>
          </a:xfrm>
        </p:spPr>
        <p:txBody>
          <a:bodyPr>
            <a:normAutofit/>
          </a:bodyPr>
          <a:lstStyle>
            <a:lvl1pPr marL="0" indent="0" algn="ctr">
              <a:buNone/>
              <a:defRPr sz="1400" b="1"/>
            </a:lvl1pPr>
          </a:lstStyle>
          <a:p>
            <a:r>
              <a:rPr lang="en-US"/>
              <a:t>Click icon to add chart</a:t>
            </a:r>
            <a:endParaRPr lang="en-US" dirty="0"/>
          </a:p>
        </p:txBody>
      </p:sp>
      <p:sp>
        <p:nvSpPr>
          <p:cNvPr id="19" name="Text Placeholder 6">
            <a:extLst>
              <a:ext uri="{FF2B5EF4-FFF2-40B4-BE49-F238E27FC236}">
                <a16:creationId xmlns:a16="http://schemas.microsoft.com/office/drawing/2014/main" id="{9EC7C4F7-737D-A661-5E51-8FD5400CA48B}"/>
              </a:ext>
            </a:extLst>
          </p:cNvPr>
          <p:cNvSpPr>
            <a:spLocks noGrp="1"/>
          </p:cNvSpPr>
          <p:nvPr>
            <p:ph type="body" sz="quarter" idx="18" hasCustomPrompt="1"/>
          </p:nvPr>
        </p:nvSpPr>
        <p:spPr>
          <a:xfrm>
            <a:off x="35313898" y="13048104"/>
            <a:ext cx="5724374" cy="1399615"/>
          </a:xfrm>
          <a:solidFill>
            <a:schemeClr val="accent1"/>
          </a:solidFill>
        </p:spPr>
        <p:txBody>
          <a:bodyPr lIns="0" tIns="137160" rIns="0" bIns="0" anchor="ctr">
            <a:noAutofit/>
          </a:bodyPr>
          <a:lstStyle>
            <a:lvl1pPr marL="0" indent="0" algn="ctr">
              <a:lnSpc>
                <a:spcPct val="70000"/>
              </a:lnSpc>
              <a:spcBef>
                <a:spcPts val="0"/>
              </a:spcBef>
              <a:buNone/>
              <a:defRPr sz="5400" b="1" cap="all" spc="-300" baseline="0">
                <a:solidFill>
                  <a:schemeClr val="accent2"/>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t>
            </a:r>
          </a:p>
        </p:txBody>
      </p:sp>
      <p:sp>
        <p:nvSpPr>
          <p:cNvPr id="22" name="Text Placeholder 6">
            <a:extLst>
              <a:ext uri="{FF2B5EF4-FFF2-40B4-BE49-F238E27FC236}">
                <a16:creationId xmlns:a16="http://schemas.microsoft.com/office/drawing/2014/main" id="{7DC0C4BA-B3DD-1DFD-D9D2-F6DB9B13A41D}"/>
              </a:ext>
            </a:extLst>
          </p:cNvPr>
          <p:cNvSpPr>
            <a:spLocks noGrp="1"/>
          </p:cNvSpPr>
          <p:nvPr>
            <p:ph type="body" sz="quarter" idx="21" hasCustomPrompt="1"/>
          </p:nvPr>
        </p:nvSpPr>
        <p:spPr>
          <a:xfrm>
            <a:off x="35313898" y="14610179"/>
            <a:ext cx="5724374" cy="978292"/>
          </a:xfrm>
        </p:spPr>
        <p:txBody>
          <a:bodyPr lIns="0" tIns="0" rIns="0">
            <a:noAutofit/>
          </a:bodyPr>
          <a:lstStyle>
            <a:lvl1pPr marL="0" indent="0" algn="ctr">
              <a:buNone/>
              <a:defRPr sz="1400" b="1">
                <a:solidFill>
                  <a:schemeClr val="tx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28" name="Picture Placeholder 27">
            <a:extLst>
              <a:ext uri="{FF2B5EF4-FFF2-40B4-BE49-F238E27FC236}">
                <a16:creationId xmlns:a16="http://schemas.microsoft.com/office/drawing/2014/main" id="{46D33627-3104-42EA-0AEA-9467D7FCE369}"/>
              </a:ext>
            </a:extLst>
          </p:cNvPr>
          <p:cNvSpPr>
            <a:spLocks noGrp="1"/>
          </p:cNvSpPr>
          <p:nvPr>
            <p:ph type="pic" sz="quarter" idx="25"/>
          </p:nvPr>
        </p:nvSpPr>
        <p:spPr>
          <a:xfrm>
            <a:off x="3797100" y="16183217"/>
            <a:ext cx="3686861" cy="3462604"/>
          </a:xfrm>
          <a:solidFill>
            <a:schemeClr val="accent1"/>
          </a:solidFill>
        </p:spPr>
        <p:txBody>
          <a:bodyPr anchor="ctr">
            <a:normAutofit/>
          </a:bodyPr>
          <a:lstStyle>
            <a:lvl1pPr marL="0" indent="0" algn="ctr">
              <a:buNone/>
              <a:defRPr sz="16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C746F28-FE88-1802-2D62-907B8E6005F6}"/>
              </a:ext>
            </a:extLst>
          </p:cNvPr>
          <p:cNvSpPr>
            <a:spLocks noGrp="1"/>
          </p:cNvSpPr>
          <p:nvPr>
            <p:ph type="body" sz="quarter" idx="10" hasCustomPrompt="1"/>
          </p:nvPr>
        </p:nvSpPr>
        <p:spPr>
          <a:xfrm>
            <a:off x="8727036" y="17488309"/>
            <a:ext cx="33011240" cy="2151194"/>
          </a:xfrm>
        </p:spPr>
        <p:txBody>
          <a:bodyPr tIns="0">
            <a:noAutofit/>
          </a:bodyPr>
          <a:lstStyle>
            <a:lvl1pPr marL="0" indent="0" algn="l">
              <a:lnSpc>
                <a:spcPct val="100000"/>
              </a:lnSpc>
              <a:spcBef>
                <a:spcPts val="0"/>
              </a:spcBef>
              <a:buNone/>
              <a:defRPr sz="2800" b="1">
                <a:latin typeface="+mn-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29" name="Text Placeholder 6">
            <a:extLst>
              <a:ext uri="{FF2B5EF4-FFF2-40B4-BE49-F238E27FC236}">
                <a16:creationId xmlns:a16="http://schemas.microsoft.com/office/drawing/2014/main" id="{59A512EE-8D5C-545C-171A-C7F90A2ECE72}"/>
              </a:ext>
            </a:extLst>
          </p:cNvPr>
          <p:cNvSpPr>
            <a:spLocks noGrp="1"/>
          </p:cNvSpPr>
          <p:nvPr>
            <p:ph type="body" sz="quarter" idx="26" hasCustomPrompt="1"/>
          </p:nvPr>
        </p:nvSpPr>
        <p:spPr>
          <a:xfrm>
            <a:off x="2255868" y="20138530"/>
            <a:ext cx="19323972" cy="2680934"/>
          </a:xfrm>
          <a:solidFill>
            <a:schemeClr val="accent2"/>
          </a:solidFill>
        </p:spPr>
        <p:txBody>
          <a:bodyPr lIns="274320" tIns="182880" bIns="0" anchor="ctr">
            <a:noAutofit/>
          </a:bodyPr>
          <a:lstStyle>
            <a:lvl1pPr marL="0" indent="0" algn="l">
              <a:lnSpc>
                <a:spcPct val="70000"/>
              </a:lnSpc>
              <a:spcBef>
                <a:spcPts val="0"/>
              </a:spcBef>
              <a:buNone/>
              <a:defRPr sz="5400" b="1" cap="all" baseline="0">
                <a:solidFill>
                  <a:schemeClr val="bg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t>
            </a:r>
          </a:p>
        </p:txBody>
      </p:sp>
      <p:sp>
        <p:nvSpPr>
          <p:cNvPr id="30" name="Text Placeholder 6">
            <a:extLst>
              <a:ext uri="{FF2B5EF4-FFF2-40B4-BE49-F238E27FC236}">
                <a16:creationId xmlns:a16="http://schemas.microsoft.com/office/drawing/2014/main" id="{FFFC253F-4143-752D-00C5-D953818EB658}"/>
              </a:ext>
            </a:extLst>
          </p:cNvPr>
          <p:cNvSpPr>
            <a:spLocks noGrp="1"/>
          </p:cNvSpPr>
          <p:nvPr>
            <p:ph type="body" sz="quarter" idx="27" hasCustomPrompt="1"/>
          </p:nvPr>
        </p:nvSpPr>
        <p:spPr>
          <a:xfrm>
            <a:off x="9811632" y="20585734"/>
            <a:ext cx="10520651" cy="1786530"/>
          </a:xfrm>
        </p:spPr>
        <p:txBody>
          <a:bodyPr tIns="0" bIns="0" anchor="ctr">
            <a:noAutofit/>
          </a:bodyPr>
          <a:lstStyle>
            <a:lvl1pPr marL="0" indent="0" algn="l">
              <a:lnSpc>
                <a:spcPct val="100000"/>
              </a:lnSpc>
              <a:spcBef>
                <a:spcPts val="0"/>
              </a:spcBef>
              <a:buNone/>
              <a:defRPr sz="2000" b="1">
                <a:solidFill>
                  <a:schemeClr val="bg1"/>
                </a:solidFill>
                <a:latin typeface="+mn-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31" name="Text Placeholder 6">
            <a:extLst>
              <a:ext uri="{FF2B5EF4-FFF2-40B4-BE49-F238E27FC236}">
                <a16:creationId xmlns:a16="http://schemas.microsoft.com/office/drawing/2014/main" id="{BD380C72-CFE3-7F44-2CC7-83AA63571D81}"/>
              </a:ext>
            </a:extLst>
          </p:cNvPr>
          <p:cNvSpPr>
            <a:spLocks noGrp="1"/>
          </p:cNvSpPr>
          <p:nvPr>
            <p:ph type="body" sz="quarter" idx="28" hasCustomPrompt="1"/>
          </p:nvPr>
        </p:nvSpPr>
        <p:spPr>
          <a:xfrm>
            <a:off x="22311360" y="20138530"/>
            <a:ext cx="19323972" cy="2680934"/>
          </a:xfrm>
          <a:solidFill>
            <a:schemeClr val="accent2"/>
          </a:solidFill>
        </p:spPr>
        <p:txBody>
          <a:bodyPr lIns="274320" tIns="182880" bIns="0" anchor="ctr">
            <a:noAutofit/>
          </a:bodyPr>
          <a:lstStyle>
            <a:lvl1pPr marL="0" indent="0" algn="l">
              <a:lnSpc>
                <a:spcPct val="70000"/>
              </a:lnSpc>
              <a:spcBef>
                <a:spcPts val="0"/>
              </a:spcBef>
              <a:buNone/>
              <a:defRPr sz="5400" b="1" cap="all" baseline="0">
                <a:solidFill>
                  <a:schemeClr val="bg1"/>
                </a:solidFill>
                <a:latin typeface="+mj-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t>
            </a:r>
          </a:p>
        </p:txBody>
      </p:sp>
      <p:sp>
        <p:nvSpPr>
          <p:cNvPr id="32" name="Text Placeholder 6">
            <a:extLst>
              <a:ext uri="{FF2B5EF4-FFF2-40B4-BE49-F238E27FC236}">
                <a16:creationId xmlns:a16="http://schemas.microsoft.com/office/drawing/2014/main" id="{2BF102BC-CB96-CB02-9139-32D888744502}"/>
              </a:ext>
            </a:extLst>
          </p:cNvPr>
          <p:cNvSpPr>
            <a:spLocks noGrp="1"/>
          </p:cNvSpPr>
          <p:nvPr>
            <p:ph type="body" sz="quarter" idx="29" hasCustomPrompt="1"/>
          </p:nvPr>
        </p:nvSpPr>
        <p:spPr>
          <a:xfrm>
            <a:off x="29757399" y="20585734"/>
            <a:ext cx="11420287" cy="1786530"/>
          </a:xfrm>
        </p:spPr>
        <p:txBody>
          <a:bodyPr tIns="0" bIns="0" anchor="ctr">
            <a:noAutofit/>
          </a:bodyPr>
          <a:lstStyle>
            <a:lvl1pPr marL="0" indent="0" algn="l">
              <a:lnSpc>
                <a:spcPct val="100000"/>
              </a:lnSpc>
              <a:spcBef>
                <a:spcPts val="0"/>
              </a:spcBef>
              <a:buNone/>
              <a:defRPr sz="2000" b="1">
                <a:solidFill>
                  <a:schemeClr val="bg1"/>
                </a:solidFill>
                <a:latin typeface="+mn-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34" name="Text Placeholder 6">
            <a:extLst>
              <a:ext uri="{FF2B5EF4-FFF2-40B4-BE49-F238E27FC236}">
                <a16:creationId xmlns:a16="http://schemas.microsoft.com/office/drawing/2014/main" id="{12894317-D082-D97C-EEA8-C49D84B0DEBF}"/>
              </a:ext>
            </a:extLst>
          </p:cNvPr>
          <p:cNvSpPr>
            <a:spLocks noGrp="1"/>
          </p:cNvSpPr>
          <p:nvPr>
            <p:ph type="body" sz="quarter" idx="30" hasCustomPrompt="1"/>
          </p:nvPr>
        </p:nvSpPr>
        <p:spPr>
          <a:xfrm>
            <a:off x="1890102" y="24447548"/>
            <a:ext cx="29954452" cy="2640600"/>
          </a:xfrm>
        </p:spPr>
        <p:txBody>
          <a:bodyPr tIns="0">
            <a:noAutofit/>
          </a:bodyPr>
          <a:lstStyle>
            <a:lvl1pPr marL="0" indent="0" algn="l">
              <a:lnSpc>
                <a:spcPct val="100000"/>
              </a:lnSpc>
              <a:spcBef>
                <a:spcPts val="0"/>
              </a:spcBef>
              <a:buNone/>
              <a:defRPr sz="2800" b="1">
                <a:latin typeface="+mn-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36" name="Picture Placeholder 35">
            <a:extLst>
              <a:ext uri="{FF2B5EF4-FFF2-40B4-BE49-F238E27FC236}">
                <a16:creationId xmlns:a16="http://schemas.microsoft.com/office/drawing/2014/main" id="{35EEEBE9-1F4E-588A-154D-7D585B3C8A1C}"/>
              </a:ext>
            </a:extLst>
          </p:cNvPr>
          <p:cNvSpPr>
            <a:spLocks noGrp="1"/>
          </p:cNvSpPr>
          <p:nvPr>
            <p:ph type="pic" sz="quarter" idx="31"/>
          </p:nvPr>
        </p:nvSpPr>
        <p:spPr>
          <a:xfrm>
            <a:off x="32661229" y="24447548"/>
            <a:ext cx="2314573" cy="2623167"/>
          </a:xfrm>
        </p:spPr>
        <p:txBody>
          <a:bodyPr lIns="0" tIns="0" rIns="0" bIns="0">
            <a:normAutofit/>
          </a:bodyPr>
          <a:lstStyle>
            <a:lvl1pPr marL="0" indent="0" algn="ctr">
              <a:buNone/>
              <a:defRPr sz="1200"/>
            </a:lvl1pPr>
          </a:lstStyle>
          <a:p>
            <a:r>
              <a:rPr lang="en-US"/>
              <a:t>Click icon to add picture</a:t>
            </a:r>
            <a:endParaRPr lang="en-US" dirty="0"/>
          </a:p>
        </p:txBody>
      </p:sp>
      <p:sp>
        <p:nvSpPr>
          <p:cNvPr id="37" name="Picture Placeholder 35">
            <a:extLst>
              <a:ext uri="{FF2B5EF4-FFF2-40B4-BE49-F238E27FC236}">
                <a16:creationId xmlns:a16="http://schemas.microsoft.com/office/drawing/2014/main" id="{D16FBB7D-2360-D0C1-86DB-4E674C901120}"/>
              </a:ext>
            </a:extLst>
          </p:cNvPr>
          <p:cNvSpPr>
            <a:spLocks noGrp="1"/>
          </p:cNvSpPr>
          <p:nvPr>
            <p:ph type="pic" sz="quarter" idx="32"/>
          </p:nvPr>
        </p:nvSpPr>
        <p:spPr>
          <a:xfrm>
            <a:off x="35792473" y="24447548"/>
            <a:ext cx="2314573" cy="2623167"/>
          </a:xfrm>
        </p:spPr>
        <p:txBody>
          <a:bodyPr lIns="0" tIns="0" rIns="0" bIns="0">
            <a:normAutofit/>
          </a:bodyPr>
          <a:lstStyle>
            <a:lvl1pPr marL="0" indent="0" algn="ctr">
              <a:buNone/>
              <a:defRPr sz="1200"/>
            </a:lvl1pPr>
          </a:lstStyle>
          <a:p>
            <a:r>
              <a:rPr lang="en-US"/>
              <a:t>Click icon to add picture</a:t>
            </a:r>
            <a:endParaRPr lang="en-US" dirty="0"/>
          </a:p>
        </p:txBody>
      </p:sp>
      <p:sp>
        <p:nvSpPr>
          <p:cNvPr id="38" name="Picture Placeholder 35">
            <a:extLst>
              <a:ext uri="{FF2B5EF4-FFF2-40B4-BE49-F238E27FC236}">
                <a16:creationId xmlns:a16="http://schemas.microsoft.com/office/drawing/2014/main" id="{0A8646B3-1B49-2AF8-B4E2-243676B685B9}"/>
              </a:ext>
            </a:extLst>
          </p:cNvPr>
          <p:cNvSpPr>
            <a:spLocks noGrp="1"/>
          </p:cNvSpPr>
          <p:nvPr>
            <p:ph type="pic" sz="quarter" idx="33"/>
          </p:nvPr>
        </p:nvSpPr>
        <p:spPr>
          <a:xfrm>
            <a:off x="38923717" y="24447548"/>
            <a:ext cx="2314573" cy="2623167"/>
          </a:xfrm>
        </p:spPr>
        <p:txBody>
          <a:bodyPr lIns="0" tIns="0" rIns="0" bIns="0">
            <a:normAutofit/>
          </a:bodyPr>
          <a:lstStyle>
            <a:lvl1pPr marL="0" indent="0" algn="ctr">
              <a:buNone/>
              <a:defRPr sz="1200"/>
            </a:lvl1pPr>
          </a:lstStyle>
          <a:p>
            <a:r>
              <a:rPr lang="en-US"/>
              <a:t>Click icon to add picture</a:t>
            </a:r>
            <a:endParaRPr lang="en-US" dirty="0"/>
          </a:p>
        </p:txBody>
      </p:sp>
      <p:sp>
        <p:nvSpPr>
          <p:cNvPr id="39" name="Text Placeholder 6">
            <a:extLst>
              <a:ext uri="{FF2B5EF4-FFF2-40B4-BE49-F238E27FC236}">
                <a16:creationId xmlns:a16="http://schemas.microsoft.com/office/drawing/2014/main" id="{65C132A3-0F95-1B1C-D57B-61D94C06D275}"/>
              </a:ext>
            </a:extLst>
          </p:cNvPr>
          <p:cNvSpPr>
            <a:spLocks noGrp="1"/>
          </p:cNvSpPr>
          <p:nvPr>
            <p:ph type="body" sz="quarter" idx="34" hasCustomPrompt="1"/>
          </p:nvPr>
        </p:nvSpPr>
        <p:spPr>
          <a:xfrm>
            <a:off x="1890104" y="28500620"/>
            <a:ext cx="9032818" cy="1786530"/>
          </a:xfrm>
        </p:spPr>
        <p:txBody>
          <a:bodyPr tIns="0" anchor="t">
            <a:noAutofit/>
          </a:bodyPr>
          <a:lstStyle>
            <a:lvl1pPr marL="0" indent="0" algn="l">
              <a:lnSpc>
                <a:spcPct val="100000"/>
              </a:lnSpc>
              <a:spcBef>
                <a:spcPts val="0"/>
              </a:spcBef>
              <a:buNone/>
              <a:defRPr sz="1400" b="1">
                <a:solidFill>
                  <a:schemeClr val="tx1"/>
                </a:solidFill>
                <a:latin typeface="+mn-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
        <p:nvSpPr>
          <p:cNvPr id="40" name="Text Placeholder 6">
            <a:extLst>
              <a:ext uri="{FF2B5EF4-FFF2-40B4-BE49-F238E27FC236}">
                <a16:creationId xmlns:a16="http://schemas.microsoft.com/office/drawing/2014/main" id="{4E6FCEF2-D466-C5F5-BD32-7C299301A016}"/>
              </a:ext>
            </a:extLst>
          </p:cNvPr>
          <p:cNvSpPr>
            <a:spLocks noGrp="1"/>
          </p:cNvSpPr>
          <p:nvPr>
            <p:ph type="body" sz="quarter" idx="35" hasCustomPrompt="1"/>
          </p:nvPr>
        </p:nvSpPr>
        <p:spPr>
          <a:xfrm>
            <a:off x="11844695" y="28500619"/>
            <a:ext cx="29893579" cy="3260165"/>
          </a:xfrm>
        </p:spPr>
        <p:txBody>
          <a:bodyPr tIns="0" numCol="3" spcCol="457200" anchor="t">
            <a:noAutofit/>
          </a:bodyPr>
          <a:lstStyle>
            <a:lvl1pPr marL="0" indent="0" algn="l">
              <a:lnSpc>
                <a:spcPct val="100000"/>
              </a:lnSpc>
              <a:spcBef>
                <a:spcPts val="0"/>
              </a:spcBef>
              <a:buNone/>
              <a:defRPr sz="1400" b="0">
                <a:solidFill>
                  <a:schemeClr val="tx1"/>
                </a:solidFill>
                <a:latin typeface="+mn-lt"/>
              </a:defRPr>
            </a:lvl1pPr>
            <a:lvl2pPr marL="609585" indent="0" algn="ctr">
              <a:buNone/>
              <a:defRPr/>
            </a:lvl2pPr>
            <a:lvl3pPr marL="1219170" indent="0" algn="ctr">
              <a:buNone/>
              <a:defRPr/>
            </a:lvl3pPr>
            <a:lvl4pPr marL="1828755" indent="0" algn="ctr">
              <a:buNone/>
              <a:defRPr/>
            </a:lvl4pPr>
            <a:lvl5pPr marL="2438339" indent="0" algn="ctr">
              <a:buNone/>
              <a:defRPr/>
            </a:lvl5pPr>
          </a:lstStyle>
          <a:p>
            <a:pPr lvl="0"/>
            <a:r>
              <a:rPr lang="en-US" dirty="0"/>
              <a:t>Add text here</a:t>
            </a:r>
          </a:p>
        </p:txBody>
      </p:sp>
    </p:spTree>
    <p:extLst>
      <p:ext uri="{BB962C8B-B14F-4D97-AF65-F5344CB8AC3E}">
        <p14:creationId xmlns:p14="http://schemas.microsoft.com/office/powerpoint/2010/main" val="389320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AAD45-1C7C-8078-78AF-DC38C96BAEFE}"/>
              </a:ext>
            </a:extLst>
          </p:cNvPr>
          <p:cNvSpPr>
            <a:spLocks noGrp="1"/>
          </p:cNvSpPr>
          <p:nvPr>
            <p:ph type="title" hasCustomPrompt="1"/>
          </p:nvPr>
        </p:nvSpPr>
        <p:spPr/>
        <p:txBody>
          <a:bodyPr/>
          <a:lstStyle>
            <a:lvl1pPr>
              <a:defRPr/>
            </a:lvl1pPr>
          </a:lstStyle>
          <a:p>
            <a:r>
              <a:rPr lang="en-US" dirty="0"/>
              <a:t>Add title here</a:t>
            </a:r>
          </a:p>
        </p:txBody>
      </p:sp>
      <p:sp>
        <p:nvSpPr>
          <p:cNvPr id="3" name="Date Placeholder 2">
            <a:extLst>
              <a:ext uri="{FF2B5EF4-FFF2-40B4-BE49-F238E27FC236}">
                <a16:creationId xmlns:a16="http://schemas.microsoft.com/office/drawing/2014/main" id="{C9C36303-5204-D0B3-5BAD-0ED46B52A577}"/>
              </a:ext>
            </a:extLst>
          </p:cNvPr>
          <p:cNvSpPr>
            <a:spLocks noGrp="1"/>
          </p:cNvSpPr>
          <p:nvPr>
            <p:ph type="dt" sz="half" idx="10"/>
          </p:nvPr>
        </p:nvSpPr>
        <p:spPr/>
        <p:txBody>
          <a:bodyPr/>
          <a:lstStyle/>
          <a:p>
            <a:fld id="{93BF0A32-A5A0-4EC5-89D8-E1F3FD4B08CE}" type="datetimeFigureOut">
              <a:rPr lang="en-US" smtClean="0"/>
              <a:t>4/8/2024</a:t>
            </a:fld>
            <a:endParaRPr lang="en-US" dirty="0"/>
          </a:p>
        </p:txBody>
      </p:sp>
      <p:sp>
        <p:nvSpPr>
          <p:cNvPr id="4" name="Slide Number Placeholder 3">
            <a:extLst>
              <a:ext uri="{FF2B5EF4-FFF2-40B4-BE49-F238E27FC236}">
                <a16:creationId xmlns:a16="http://schemas.microsoft.com/office/drawing/2014/main" id="{E0E989AF-B0E3-7F09-86C8-88C53E642962}"/>
              </a:ext>
            </a:extLst>
          </p:cNvPr>
          <p:cNvSpPr>
            <a:spLocks noGrp="1"/>
          </p:cNvSpPr>
          <p:nvPr>
            <p:ph type="sldNum" sz="quarter" idx="11"/>
          </p:nvPr>
        </p:nvSpPr>
        <p:spPr/>
        <p:txBody>
          <a:bodyPr/>
          <a:lstStyle/>
          <a:p>
            <a:fld id="{7FFD9766-D552-4D33-865B-173EBB38B9BD}" type="slidenum">
              <a:rPr lang="en-US" smtClean="0"/>
              <a:t>‹#›</a:t>
            </a:fld>
            <a:endParaRPr lang="en-US" dirty="0"/>
          </a:p>
        </p:txBody>
      </p:sp>
    </p:spTree>
    <p:extLst>
      <p:ext uri="{BB962C8B-B14F-4D97-AF65-F5344CB8AC3E}">
        <p14:creationId xmlns:p14="http://schemas.microsoft.com/office/powerpoint/2010/main" val="423095029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itle Placeholder 2">
            <a:extLst>
              <a:ext uri="{FF2B5EF4-FFF2-40B4-BE49-F238E27FC236}">
                <a16:creationId xmlns:a16="http://schemas.microsoft.com/office/drawing/2014/main" id="{D9A9D089-225A-F19C-DDC9-A12CD8BEB440}"/>
              </a:ext>
            </a:extLst>
          </p:cNvPr>
          <p:cNvSpPr>
            <a:spLocks noGrp="1"/>
          </p:cNvSpPr>
          <p:nvPr>
            <p:ph type="title"/>
          </p:nvPr>
        </p:nvSpPr>
        <p:spPr>
          <a:xfrm>
            <a:off x="3017520" y="1752005"/>
            <a:ext cx="37856160" cy="6361866"/>
          </a:xfrm>
          <a:prstGeom prst="rect">
            <a:avLst/>
          </a:prstGeom>
        </p:spPr>
        <p:txBody>
          <a:bodyPr vert="horz" lIns="91440" tIns="45720" rIns="91440" bIns="45720" rtlCol="0" anchor="ctr">
            <a:normAutofit/>
          </a:bodyPr>
          <a:lstStyle/>
          <a:p>
            <a:r>
              <a:rPr lang="en-US"/>
              <a:t>Click to edit Master title style</a:t>
            </a:r>
          </a:p>
        </p:txBody>
      </p:sp>
      <p:sp>
        <p:nvSpPr>
          <p:cNvPr id="4" name="Text Placeholder 3">
            <a:extLst>
              <a:ext uri="{FF2B5EF4-FFF2-40B4-BE49-F238E27FC236}">
                <a16:creationId xmlns:a16="http://schemas.microsoft.com/office/drawing/2014/main" id="{D00D00A5-B99B-370A-2424-D34C55BF52DE}"/>
              </a:ext>
            </a:extLst>
          </p:cNvPr>
          <p:cNvSpPr>
            <a:spLocks noGrp="1"/>
          </p:cNvSpPr>
          <p:nvPr>
            <p:ph type="body" idx="1"/>
          </p:nvPr>
        </p:nvSpPr>
        <p:spPr>
          <a:xfrm>
            <a:off x="3017520" y="8763238"/>
            <a:ext cx="37856160" cy="2088582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86D4FE-1DF3-11B9-D2E2-18741FC47A81}"/>
              </a:ext>
            </a:extLst>
          </p:cNvPr>
          <p:cNvSpPr>
            <a:spLocks noGrp="1"/>
          </p:cNvSpPr>
          <p:nvPr>
            <p:ph type="dt" sz="half" idx="2"/>
          </p:nvPr>
        </p:nvSpPr>
        <p:spPr>
          <a:xfrm>
            <a:off x="3017520" y="30510601"/>
            <a:ext cx="9875520" cy="1752004"/>
          </a:xfrm>
          <a:prstGeom prst="rect">
            <a:avLst/>
          </a:prstGeom>
        </p:spPr>
        <p:txBody>
          <a:bodyPr vert="horz" lIns="91440" tIns="45720" rIns="91440" bIns="45720" rtlCol="0" anchor="ctr"/>
          <a:lstStyle>
            <a:lvl1pPr algn="l">
              <a:defRPr sz="1200">
                <a:solidFill>
                  <a:schemeClr val="tx1">
                    <a:tint val="75000"/>
                  </a:schemeClr>
                </a:solidFill>
              </a:defRPr>
            </a:lvl1pPr>
          </a:lstStyle>
          <a:p>
            <a:fld id="{93BF0A32-A5A0-4EC5-89D8-E1F3FD4B08CE}" type="datetimeFigureOut">
              <a:rPr lang="en-US" smtClean="0"/>
              <a:t>4/8/2024</a:t>
            </a:fld>
            <a:endParaRPr lang="en-US" dirty="0"/>
          </a:p>
        </p:txBody>
      </p:sp>
      <p:sp>
        <p:nvSpPr>
          <p:cNvPr id="6" name="Slide Number Placeholder 5">
            <a:extLst>
              <a:ext uri="{FF2B5EF4-FFF2-40B4-BE49-F238E27FC236}">
                <a16:creationId xmlns:a16="http://schemas.microsoft.com/office/drawing/2014/main" id="{E21CAB49-08A3-C09B-7541-34DFDC9361E8}"/>
              </a:ext>
            </a:extLst>
          </p:cNvPr>
          <p:cNvSpPr>
            <a:spLocks noGrp="1"/>
          </p:cNvSpPr>
          <p:nvPr>
            <p:ph type="sldNum" sz="quarter" idx="4"/>
          </p:nvPr>
        </p:nvSpPr>
        <p:spPr>
          <a:xfrm>
            <a:off x="30998160" y="30510601"/>
            <a:ext cx="9875520" cy="1752004"/>
          </a:xfrm>
          <a:prstGeom prst="rect">
            <a:avLst/>
          </a:prstGeom>
        </p:spPr>
        <p:txBody>
          <a:bodyPr vert="horz" lIns="91440" tIns="45720" rIns="91440" bIns="45720" rtlCol="0" anchor="ctr"/>
          <a:lstStyle>
            <a:lvl1pPr algn="r">
              <a:defRPr sz="1200">
                <a:solidFill>
                  <a:schemeClr val="tx1">
                    <a:tint val="75000"/>
                  </a:schemeClr>
                </a:solidFill>
              </a:defRPr>
            </a:lvl1pPr>
          </a:lstStyle>
          <a:p>
            <a:fld id="{7FFD9766-D552-4D33-865B-173EBB38B9BD}" type="slidenum">
              <a:rPr lang="en-US" smtClean="0"/>
              <a:t>‹#›</a:t>
            </a:fld>
            <a:endParaRPr lang="en-US" dirty="0"/>
          </a:p>
        </p:txBody>
      </p:sp>
    </p:spTree>
    <p:extLst>
      <p:ext uri="{BB962C8B-B14F-4D97-AF65-F5344CB8AC3E}">
        <p14:creationId xmlns:p14="http://schemas.microsoft.com/office/powerpoint/2010/main" val="1441861479"/>
      </p:ext>
    </p:extLst>
  </p:cSld>
  <p:clrMap bg1="lt1" tx1="dk1" bg2="lt2" tx2="dk2" accent1="accent1" accent2="accent2" accent3="accent3" accent4="accent4" accent5="accent5" accent6="accent6" hlink="hlink" folHlink="folHlink"/>
  <p:sldLayoutIdLst>
    <p:sldLayoutId id="2147483694" r:id="rId1"/>
    <p:sldLayoutId id="2147483695" r:id="rId2"/>
  </p:sldLayoutIdLst>
  <p:txStyles>
    <p:titleStyle>
      <a:lvl1pPr algn="l" defTabSz="1219170" rtl="0" eaLnBrk="1" latinLnBrk="0" hangingPunct="1">
        <a:lnSpc>
          <a:spcPct val="90000"/>
        </a:lnSpc>
        <a:spcBef>
          <a:spcPct val="0"/>
        </a:spcBef>
        <a:buNone/>
        <a:defRPr sz="5867" kern="1200">
          <a:solidFill>
            <a:schemeClr val="tx1"/>
          </a:solidFill>
          <a:latin typeface="+mj-lt"/>
          <a:ea typeface="+mj-ea"/>
          <a:cs typeface="+mj-cs"/>
        </a:defRPr>
      </a:lvl1pPr>
    </p:titleStyle>
    <p:body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emf"/><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0B482A7D-642A-D60E-7208-F586F7029F59}"/>
              </a:ext>
            </a:extLst>
          </p:cNvPr>
          <p:cNvSpPr/>
          <p:nvPr/>
        </p:nvSpPr>
        <p:spPr>
          <a:xfrm>
            <a:off x="946404" y="4601325"/>
            <a:ext cx="13488053" cy="121517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4400" dirty="0">
                <a:solidFill>
                  <a:schemeClr val="tx1"/>
                </a:solidFill>
              </a:rPr>
              <a:t>Generative AI enhances reservoir modeling capabilities, offering geological authenticity akin to rule-based geostatistical and physics-driven models, along with the comprehensive data conditioning associated with pixel-based geostatistical models. Yet, the prevalent method of evaluating these models through visual inspection is not adequate. Given the crucial role of these models in supporting high-stake subsurface development decisions, adopting quantitative statistical measures for rigorous model validation is essential, but not yet a widespread practice. </a:t>
            </a:r>
          </a:p>
          <a:p>
            <a:pPr algn="just"/>
            <a:endParaRPr lang="en-US" sz="4400" dirty="0">
              <a:solidFill>
                <a:schemeClr val="tx1"/>
              </a:solidFill>
            </a:endParaRPr>
          </a:p>
          <a:p>
            <a:pPr algn="just"/>
            <a:r>
              <a:rPr lang="en-US" sz="4400" b="1" dirty="0">
                <a:solidFill>
                  <a:schemeClr val="tx1"/>
                </a:solidFill>
              </a:rPr>
              <a:t>We applied novel static and dynamic model checking </a:t>
            </a:r>
            <a:r>
              <a:rPr lang="en-US" sz="4400" dirty="0">
                <a:solidFill>
                  <a:schemeClr val="tx1"/>
                </a:solidFill>
              </a:rPr>
              <a:t>on variational autoencoders (VAE), generative adversarial networks (GANs), and denoising diffusion probabilistic (DDPM) models for creating subsurface models, applying both static and dynamic evaluation metrics.</a:t>
            </a:r>
          </a:p>
        </p:txBody>
      </p:sp>
      <p:sp>
        <p:nvSpPr>
          <p:cNvPr id="1133" name="Text Placeholder 1132">
            <a:extLst>
              <a:ext uri="{FF2B5EF4-FFF2-40B4-BE49-F238E27FC236}">
                <a16:creationId xmlns:a16="http://schemas.microsoft.com/office/drawing/2014/main" id="{4A9CF247-DC13-6EEB-E848-86575A10C16A}"/>
              </a:ext>
            </a:extLst>
          </p:cNvPr>
          <p:cNvSpPr>
            <a:spLocks noGrp="1"/>
          </p:cNvSpPr>
          <p:nvPr>
            <p:ph type="body" sz="quarter" idx="11"/>
          </p:nvPr>
        </p:nvSpPr>
        <p:spPr>
          <a:xfrm>
            <a:off x="0" y="-1"/>
            <a:ext cx="43891200" cy="2612571"/>
          </a:xfrm>
          <a:solidFill>
            <a:srgbClr val="2D346B"/>
          </a:solidFill>
        </p:spPr>
        <p:txBody>
          <a:bodyPr/>
          <a:lstStyle/>
          <a:p>
            <a:pPr algn="l"/>
            <a:r>
              <a:rPr lang="en-US" sz="4000" dirty="0"/>
              <a:t>	</a:t>
            </a:r>
            <a:endParaRPr lang="en-US" sz="2400" b="0" i="1" dirty="0">
              <a:latin typeface="+mn-lt"/>
            </a:endParaRPr>
          </a:p>
        </p:txBody>
      </p:sp>
      <p:sp>
        <p:nvSpPr>
          <p:cNvPr id="11" name="Text Placeholder 10">
            <a:extLst>
              <a:ext uri="{FF2B5EF4-FFF2-40B4-BE49-F238E27FC236}">
                <a16:creationId xmlns:a16="http://schemas.microsoft.com/office/drawing/2014/main" id="{F1D80D7F-85C1-B411-BBD1-1FD96A6AF670}"/>
              </a:ext>
            </a:extLst>
          </p:cNvPr>
          <p:cNvSpPr>
            <a:spLocks noGrp="1"/>
          </p:cNvSpPr>
          <p:nvPr>
            <p:ph type="body" sz="quarter" idx="12"/>
          </p:nvPr>
        </p:nvSpPr>
        <p:spPr>
          <a:xfrm>
            <a:off x="946404" y="3599428"/>
            <a:ext cx="13488053" cy="1001897"/>
          </a:xfrm>
          <a:solidFill>
            <a:srgbClr val="2D346B"/>
          </a:solidFill>
          <a:ln>
            <a:solidFill>
              <a:schemeClr val="tx1"/>
            </a:solidFill>
          </a:ln>
        </p:spPr>
        <p:txBody>
          <a:bodyPr/>
          <a:lstStyle/>
          <a:p>
            <a:r>
              <a:rPr lang="en-US" sz="4800" dirty="0">
                <a:latin typeface="Helvetica" panose="020B0604020202020204" pitchFamily="34" charset="0"/>
                <a:cs typeface="Helvetica" panose="020B0604020202020204" pitchFamily="34" charset="0"/>
              </a:rPr>
              <a:t>Introduction &amp; problem statement</a:t>
            </a:r>
          </a:p>
        </p:txBody>
      </p:sp>
      <p:grpSp>
        <p:nvGrpSpPr>
          <p:cNvPr id="65" name="Group 64">
            <a:extLst>
              <a:ext uri="{FF2B5EF4-FFF2-40B4-BE49-F238E27FC236}">
                <a16:creationId xmlns:a16="http://schemas.microsoft.com/office/drawing/2014/main" id="{07E66E08-73F4-479C-52E6-50FCB40C83FE}"/>
              </a:ext>
            </a:extLst>
          </p:cNvPr>
          <p:cNvGrpSpPr/>
          <p:nvPr/>
        </p:nvGrpSpPr>
        <p:grpSpPr>
          <a:xfrm>
            <a:off x="0" y="1"/>
            <a:ext cx="4702301" cy="2612569"/>
            <a:chOff x="10943302" y="13153687"/>
            <a:chExt cx="4188543" cy="2097199"/>
          </a:xfrm>
        </p:grpSpPr>
        <p:pic>
          <p:nvPicPr>
            <p:cNvPr id="5" name="Picture 4">
              <a:extLst>
                <a:ext uri="{FF2B5EF4-FFF2-40B4-BE49-F238E27FC236}">
                  <a16:creationId xmlns:a16="http://schemas.microsoft.com/office/drawing/2014/main" id="{515EEC32-A915-46CA-4E80-C92CF5A3EEEC}"/>
                </a:ext>
              </a:extLst>
            </p:cNvPr>
            <p:cNvPicPr>
              <a:picLocks noChangeAspect="1"/>
            </p:cNvPicPr>
            <p:nvPr/>
          </p:nvPicPr>
          <p:blipFill rotWithShape="1">
            <a:blip r:embed="rId3"/>
            <a:srcRect r="78485"/>
            <a:stretch/>
          </p:blipFill>
          <p:spPr>
            <a:xfrm>
              <a:off x="10943302" y="13153687"/>
              <a:ext cx="4188543" cy="2097199"/>
            </a:xfrm>
            <a:prstGeom prst="rect">
              <a:avLst/>
            </a:prstGeom>
          </p:spPr>
        </p:pic>
        <p:sp>
          <p:nvSpPr>
            <p:cNvPr id="64" name="Rectangle 63">
              <a:extLst>
                <a:ext uri="{FF2B5EF4-FFF2-40B4-BE49-F238E27FC236}">
                  <a16:creationId xmlns:a16="http://schemas.microsoft.com/office/drawing/2014/main" id="{30925C31-6C9B-926B-2FF8-F3A12F1AB192}"/>
                </a:ext>
              </a:extLst>
            </p:cNvPr>
            <p:cNvSpPr/>
            <p:nvPr/>
          </p:nvSpPr>
          <p:spPr>
            <a:xfrm>
              <a:off x="14442268" y="13942262"/>
              <a:ext cx="678426" cy="707922"/>
            </a:xfrm>
            <a:prstGeom prst="rect">
              <a:avLst/>
            </a:prstGeom>
            <a:solidFill>
              <a:srgbClr val="2D346B"/>
            </a:solidFill>
            <a:ln>
              <a:solidFill>
                <a:srgbClr val="2D346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TextBox 62">
            <a:extLst>
              <a:ext uri="{FF2B5EF4-FFF2-40B4-BE49-F238E27FC236}">
                <a16:creationId xmlns:a16="http://schemas.microsoft.com/office/drawing/2014/main" id="{1B8FA558-FA29-9CB3-2383-2B1C17C435BB}"/>
              </a:ext>
            </a:extLst>
          </p:cNvPr>
          <p:cNvSpPr txBox="1"/>
          <p:nvPr/>
        </p:nvSpPr>
        <p:spPr>
          <a:xfrm>
            <a:off x="4591483" y="167510"/>
            <a:ext cx="34760374" cy="2277547"/>
          </a:xfrm>
          <a:prstGeom prst="rect">
            <a:avLst/>
          </a:prstGeom>
          <a:noFill/>
        </p:spPr>
        <p:txBody>
          <a:bodyPr wrap="square" rtlCol="0">
            <a:spAutoFit/>
          </a:bodyPr>
          <a:lstStyle/>
          <a:p>
            <a:r>
              <a:rPr lang="en-US" sz="5400" b="1" dirty="0">
                <a:solidFill>
                  <a:schemeClr val="bg1"/>
                </a:solidFill>
                <a:latin typeface="Helvetica" panose="020B0604020202020204" pitchFamily="34" charset="0"/>
                <a:cs typeface="Helvetica" panose="020B0604020202020204" pitchFamily="34" charset="0"/>
              </a:rPr>
              <a:t>Static and Dynamic Model Checking of Generative Artificial Intelligence Models for Subsurface Modeling</a:t>
            </a:r>
          </a:p>
          <a:p>
            <a:r>
              <a:rPr lang="en-US" sz="4400" dirty="0">
                <a:solidFill>
                  <a:schemeClr val="bg1"/>
                </a:solidFill>
                <a:latin typeface="Helvetica" panose="020B0604020202020204" pitchFamily="34" charset="0"/>
                <a:cs typeface="Helvetica" panose="020B0604020202020204" pitchFamily="34" charset="0"/>
              </a:rPr>
              <a:t>Ahmed Merzoug, Lei Liu, Michael Pyrcz</a:t>
            </a:r>
          </a:p>
          <a:p>
            <a:r>
              <a:rPr lang="en-US" sz="4400" i="1" dirty="0">
                <a:solidFill>
                  <a:schemeClr val="bg1"/>
                </a:solidFill>
                <a:latin typeface="Helvetica" panose="020B0604020202020204" pitchFamily="34" charset="0"/>
                <a:cs typeface="Helvetica" panose="020B0604020202020204" pitchFamily="34" charset="0"/>
              </a:rPr>
              <a:t>The University of Texas at Austin</a:t>
            </a:r>
          </a:p>
        </p:txBody>
      </p:sp>
      <p:sp>
        <p:nvSpPr>
          <p:cNvPr id="66" name="Rectangle 65">
            <a:extLst>
              <a:ext uri="{FF2B5EF4-FFF2-40B4-BE49-F238E27FC236}">
                <a16:creationId xmlns:a16="http://schemas.microsoft.com/office/drawing/2014/main" id="{383E3AA2-89C9-51E2-A341-A0B03F1F0538}"/>
              </a:ext>
            </a:extLst>
          </p:cNvPr>
          <p:cNvSpPr/>
          <p:nvPr/>
        </p:nvSpPr>
        <p:spPr>
          <a:xfrm>
            <a:off x="14793686" y="4601325"/>
            <a:ext cx="28151109" cy="31710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rPr>
              <a:t>The use of generative AI models in subsurface modeling without sufficient </a:t>
            </a:r>
            <a:r>
              <a:rPr lang="en-US" b="1" dirty="0">
                <a:solidFill>
                  <a:schemeClr val="tx1"/>
                </a:solidFill>
              </a:rPr>
              <a:t>model checking </a:t>
            </a:r>
            <a:r>
              <a:rPr lang="en-US" dirty="0">
                <a:solidFill>
                  <a:schemeClr val="tx1"/>
                </a:solidFill>
              </a:rPr>
              <a:t>for </a:t>
            </a:r>
            <a:r>
              <a:rPr lang="en-US" b="1" dirty="0">
                <a:solidFill>
                  <a:schemeClr val="tx1"/>
                </a:solidFill>
              </a:rPr>
              <a:t>decision-making</a:t>
            </a:r>
            <a:r>
              <a:rPr lang="en-US" dirty="0">
                <a:solidFill>
                  <a:schemeClr val="tx1"/>
                </a:solidFill>
              </a:rPr>
              <a:t> and </a:t>
            </a:r>
            <a:r>
              <a:rPr lang="en-US" b="1" dirty="0">
                <a:solidFill>
                  <a:schemeClr val="tx1"/>
                </a:solidFill>
              </a:rPr>
              <a:t>uncertainty analysis </a:t>
            </a:r>
            <a:r>
              <a:rPr lang="en-US" dirty="0">
                <a:solidFill>
                  <a:schemeClr val="tx1"/>
                </a:solidFill>
              </a:rPr>
              <a:t>can lead to misleading outcomes, potentially resulting in </a:t>
            </a:r>
            <a:r>
              <a:rPr lang="en-US" b="1" dirty="0">
                <a:solidFill>
                  <a:schemeClr val="tx1"/>
                </a:solidFill>
              </a:rPr>
              <a:t>poor investment choices</a:t>
            </a:r>
            <a:r>
              <a:rPr lang="en-US" dirty="0">
                <a:solidFill>
                  <a:schemeClr val="tx1"/>
                </a:solidFill>
              </a:rPr>
              <a:t>. The application of our proposed model checks will greatly improve the </a:t>
            </a:r>
            <a:r>
              <a:rPr lang="en-US" b="1" dirty="0">
                <a:solidFill>
                  <a:schemeClr val="tx1"/>
                </a:solidFill>
              </a:rPr>
              <a:t>reliability</a:t>
            </a:r>
            <a:r>
              <a:rPr lang="en-US" dirty="0">
                <a:solidFill>
                  <a:schemeClr val="tx1"/>
                </a:solidFill>
              </a:rPr>
              <a:t> of </a:t>
            </a:r>
            <a:r>
              <a:rPr lang="en-US" dirty="0" err="1">
                <a:solidFill>
                  <a:schemeClr val="tx1"/>
                </a:solidFill>
              </a:rPr>
              <a:t>genAI</a:t>
            </a:r>
            <a:r>
              <a:rPr lang="en-US" dirty="0">
                <a:solidFill>
                  <a:schemeClr val="tx1"/>
                </a:solidFill>
              </a:rPr>
              <a:t> for subsurface modeling</a:t>
            </a:r>
          </a:p>
        </p:txBody>
      </p:sp>
      <p:sp>
        <p:nvSpPr>
          <p:cNvPr id="67" name="Text Placeholder 10">
            <a:extLst>
              <a:ext uri="{FF2B5EF4-FFF2-40B4-BE49-F238E27FC236}">
                <a16:creationId xmlns:a16="http://schemas.microsoft.com/office/drawing/2014/main" id="{D0BD9DDE-1C8C-2DE2-95C7-C46326F7DFAB}"/>
              </a:ext>
            </a:extLst>
          </p:cNvPr>
          <p:cNvSpPr txBox="1">
            <a:spLocks/>
          </p:cNvSpPr>
          <p:nvPr/>
        </p:nvSpPr>
        <p:spPr>
          <a:xfrm>
            <a:off x="14793686" y="3599428"/>
            <a:ext cx="28151109" cy="1001897"/>
          </a:xfrm>
          <a:prstGeom prst="rect">
            <a:avLst/>
          </a:prstGeom>
          <a:solidFill>
            <a:srgbClr val="2D346B"/>
          </a:solidFill>
          <a:ln>
            <a:solidFill>
              <a:schemeClr val="tx1"/>
            </a:solidFill>
          </a:ln>
        </p:spPr>
        <p:txBody>
          <a:bodyPr vert="horz" lIns="548640" tIns="182880" rIns="91440" bIns="0" rtlCol="0" anchor="ctr">
            <a:noAutofit/>
          </a:bodyPr>
          <a:lstStyle>
            <a:lvl1pPr marL="0" indent="0" algn="l" defTabSz="1219170" rtl="0" eaLnBrk="1" latinLnBrk="0" hangingPunct="1">
              <a:lnSpc>
                <a:spcPct val="70000"/>
              </a:lnSpc>
              <a:spcBef>
                <a:spcPts val="0"/>
              </a:spcBef>
              <a:buFont typeface="Arial" panose="020B0604020202020204" pitchFamily="34" charset="0"/>
              <a:buNone/>
              <a:defRPr sz="5400" b="1" kern="1200" cap="all" baseline="0">
                <a:solidFill>
                  <a:schemeClr val="bg1"/>
                </a:solidFill>
                <a:latin typeface="+mj-lt"/>
                <a:ea typeface="+mn-ea"/>
                <a:cs typeface="+mn-cs"/>
              </a:defRPr>
            </a:lvl1pPr>
            <a:lvl2pPr marL="609585" indent="0" algn="ctr" defTabSz="1219170" rtl="0" eaLnBrk="1" latinLnBrk="0" hangingPunct="1">
              <a:lnSpc>
                <a:spcPct val="90000"/>
              </a:lnSpc>
              <a:spcBef>
                <a:spcPts val="667"/>
              </a:spcBef>
              <a:buFont typeface="Arial" panose="020B0604020202020204" pitchFamily="34" charset="0"/>
              <a:buNone/>
              <a:defRPr sz="3200" kern="1200">
                <a:solidFill>
                  <a:schemeClr val="tx1"/>
                </a:solidFill>
                <a:latin typeface="+mn-lt"/>
                <a:ea typeface="+mn-ea"/>
                <a:cs typeface="+mn-cs"/>
              </a:defRPr>
            </a:lvl2pPr>
            <a:lvl3pPr marL="1219170" indent="0" algn="ctr" defTabSz="1219170" rtl="0" eaLnBrk="1" latinLnBrk="0" hangingPunct="1">
              <a:lnSpc>
                <a:spcPct val="90000"/>
              </a:lnSpc>
              <a:spcBef>
                <a:spcPts val="667"/>
              </a:spcBef>
              <a:buFont typeface="Arial" panose="020B0604020202020204" pitchFamily="34" charset="0"/>
              <a:buNone/>
              <a:defRPr sz="2667" kern="1200">
                <a:solidFill>
                  <a:schemeClr val="tx1"/>
                </a:solidFill>
                <a:latin typeface="+mn-lt"/>
                <a:ea typeface="+mn-ea"/>
                <a:cs typeface="+mn-cs"/>
              </a:defRPr>
            </a:lvl3pPr>
            <a:lvl4pPr marL="1828755" indent="0" algn="ctr" defTabSz="1219170" rtl="0" eaLnBrk="1" latinLnBrk="0" hangingPunct="1">
              <a:lnSpc>
                <a:spcPct val="90000"/>
              </a:lnSpc>
              <a:spcBef>
                <a:spcPts val="667"/>
              </a:spcBef>
              <a:buFont typeface="Arial" panose="020B0604020202020204" pitchFamily="34" charset="0"/>
              <a:buNone/>
              <a:defRPr sz="2400" kern="1200">
                <a:solidFill>
                  <a:schemeClr val="tx1"/>
                </a:solidFill>
                <a:latin typeface="+mn-lt"/>
                <a:ea typeface="+mn-ea"/>
                <a:cs typeface="+mn-cs"/>
              </a:defRPr>
            </a:lvl4pPr>
            <a:lvl5pPr marL="2438339" indent="0" algn="ctr" defTabSz="1219170" rtl="0" eaLnBrk="1" latinLnBrk="0" hangingPunct="1">
              <a:lnSpc>
                <a:spcPct val="90000"/>
              </a:lnSpc>
              <a:spcBef>
                <a:spcPts val="667"/>
              </a:spcBef>
              <a:buFont typeface="Arial" panose="020B0604020202020204" pitchFamily="34" charset="0"/>
              <a:buNone/>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r>
              <a:rPr lang="en-US" sz="4800" dirty="0">
                <a:latin typeface="Helvetica" panose="020B0604020202020204" pitchFamily="34" charset="0"/>
                <a:cs typeface="Helvetica" panose="020B0604020202020204" pitchFamily="34" charset="0"/>
              </a:rPr>
              <a:t>Business value (why is this important?</a:t>
            </a:r>
          </a:p>
        </p:txBody>
      </p:sp>
      <p:sp>
        <p:nvSpPr>
          <p:cNvPr id="68" name="Rectangle 67">
            <a:extLst>
              <a:ext uri="{FF2B5EF4-FFF2-40B4-BE49-F238E27FC236}">
                <a16:creationId xmlns:a16="http://schemas.microsoft.com/office/drawing/2014/main" id="{3342FFD4-2990-6EF9-6FFD-93AB5953D048}"/>
              </a:ext>
            </a:extLst>
          </p:cNvPr>
          <p:cNvSpPr/>
          <p:nvPr/>
        </p:nvSpPr>
        <p:spPr>
          <a:xfrm>
            <a:off x="875648" y="18313109"/>
            <a:ext cx="24656796" cy="1368007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 Placeholder 10">
            <a:extLst>
              <a:ext uri="{FF2B5EF4-FFF2-40B4-BE49-F238E27FC236}">
                <a16:creationId xmlns:a16="http://schemas.microsoft.com/office/drawing/2014/main" id="{3276CAE6-9A77-CFC1-46BC-A55EAEC3890A}"/>
              </a:ext>
            </a:extLst>
          </p:cNvPr>
          <p:cNvSpPr txBox="1">
            <a:spLocks/>
          </p:cNvSpPr>
          <p:nvPr/>
        </p:nvSpPr>
        <p:spPr>
          <a:xfrm>
            <a:off x="946404" y="17254062"/>
            <a:ext cx="24656796" cy="1001897"/>
          </a:xfrm>
          <a:prstGeom prst="rect">
            <a:avLst/>
          </a:prstGeom>
          <a:solidFill>
            <a:srgbClr val="2D346B"/>
          </a:solidFill>
          <a:ln>
            <a:solidFill>
              <a:schemeClr val="tx1"/>
            </a:solidFill>
          </a:ln>
        </p:spPr>
        <p:txBody>
          <a:bodyPr vert="horz" lIns="548640" tIns="182880" rIns="91440" bIns="0" rtlCol="0" anchor="ctr">
            <a:noAutofit/>
          </a:bodyPr>
          <a:lstStyle>
            <a:lvl1pPr marL="0" indent="0" algn="l" defTabSz="1219170" rtl="0" eaLnBrk="1" latinLnBrk="0" hangingPunct="1">
              <a:lnSpc>
                <a:spcPct val="70000"/>
              </a:lnSpc>
              <a:spcBef>
                <a:spcPts val="0"/>
              </a:spcBef>
              <a:buFont typeface="Arial" panose="020B0604020202020204" pitchFamily="34" charset="0"/>
              <a:buNone/>
              <a:defRPr sz="5400" b="1" kern="1200" cap="all" baseline="0">
                <a:solidFill>
                  <a:schemeClr val="bg1"/>
                </a:solidFill>
                <a:latin typeface="+mj-lt"/>
                <a:ea typeface="+mn-ea"/>
                <a:cs typeface="+mn-cs"/>
              </a:defRPr>
            </a:lvl1pPr>
            <a:lvl2pPr marL="609585" indent="0" algn="ctr" defTabSz="1219170" rtl="0" eaLnBrk="1" latinLnBrk="0" hangingPunct="1">
              <a:lnSpc>
                <a:spcPct val="90000"/>
              </a:lnSpc>
              <a:spcBef>
                <a:spcPts val="667"/>
              </a:spcBef>
              <a:buFont typeface="Arial" panose="020B0604020202020204" pitchFamily="34" charset="0"/>
              <a:buNone/>
              <a:defRPr sz="3200" kern="1200">
                <a:solidFill>
                  <a:schemeClr val="tx1"/>
                </a:solidFill>
                <a:latin typeface="+mn-lt"/>
                <a:ea typeface="+mn-ea"/>
                <a:cs typeface="+mn-cs"/>
              </a:defRPr>
            </a:lvl2pPr>
            <a:lvl3pPr marL="1219170" indent="0" algn="ctr" defTabSz="1219170" rtl="0" eaLnBrk="1" latinLnBrk="0" hangingPunct="1">
              <a:lnSpc>
                <a:spcPct val="90000"/>
              </a:lnSpc>
              <a:spcBef>
                <a:spcPts val="667"/>
              </a:spcBef>
              <a:buFont typeface="Arial" panose="020B0604020202020204" pitchFamily="34" charset="0"/>
              <a:buNone/>
              <a:defRPr sz="2667" kern="1200">
                <a:solidFill>
                  <a:schemeClr val="tx1"/>
                </a:solidFill>
                <a:latin typeface="+mn-lt"/>
                <a:ea typeface="+mn-ea"/>
                <a:cs typeface="+mn-cs"/>
              </a:defRPr>
            </a:lvl3pPr>
            <a:lvl4pPr marL="1828755" indent="0" algn="ctr" defTabSz="1219170" rtl="0" eaLnBrk="1" latinLnBrk="0" hangingPunct="1">
              <a:lnSpc>
                <a:spcPct val="90000"/>
              </a:lnSpc>
              <a:spcBef>
                <a:spcPts val="667"/>
              </a:spcBef>
              <a:buFont typeface="Arial" panose="020B0604020202020204" pitchFamily="34" charset="0"/>
              <a:buNone/>
              <a:defRPr sz="2400" kern="1200">
                <a:solidFill>
                  <a:schemeClr val="tx1"/>
                </a:solidFill>
                <a:latin typeface="+mn-lt"/>
                <a:ea typeface="+mn-ea"/>
                <a:cs typeface="+mn-cs"/>
              </a:defRPr>
            </a:lvl4pPr>
            <a:lvl5pPr marL="2438339" indent="0" algn="ctr" defTabSz="1219170" rtl="0" eaLnBrk="1" latinLnBrk="0" hangingPunct="1">
              <a:lnSpc>
                <a:spcPct val="90000"/>
              </a:lnSpc>
              <a:spcBef>
                <a:spcPts val="667"/>
              </a:spcBef>
              <a:buFont typeface="Arial" panose="020B0604020202020204" pitchFamily="34" charset="0"/>
              <a:buNone/>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r>
              <a:rPr lang="en-US" sz="4800" dirty="0">
                <a:latin typeface="Helvetica" panose="020B0604020202020204" pitchFamily="34" charset="0"/>
                <a:cs typeface="Helvetica" panose="020B0604020202020204" pitchFamily="34" charset="0"/>
              </a:rPr>
              <a:t>RESULTS &amp; DISCUSSION</a:t>
            </a:r>
          </a:p>
        </p:txBody>
      </p:sp>
      <p:sp>
        <p:nvSpPr>
          <p:cNvPr id="70" name="Rectangle 69">
            <a:extLst>
              <a:ext uri="{FF2B5EF4-FFF2-40B4-BE49-F238E27FC236}">
                <a16:creationId xmlns:a16="http://schemas.microsoft.com/office/drawing/2014/main" id="{3E734F01-2767-5B00-3790-E13EB73C268F}"/>
              </a:ext>
            </a:extLst>
          </p:cNvPr>
          <p:cNvSpPr/>
          <p:nvPr/>
        </p:nvSpPr>
        <p:spPr>
          <a:xfrm>
            <a:off x="26065842" y="18198809"/>
            <a:ext cx="16949710" cy="1368007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 Placeholder 10">
            <a:extLst>
              <a:ext uri="{FF2B5EF4-FFF2-40B4-BE49-F238E27FC236}">
                <a16:creationId xmlns:a16="http://schemas.microsoft.com/office/drawing/2014/main" id="{F85423ED-25B8-ECDD-24FB-6906F2139F31}"/>
              </a:ext>
            </a:extLst>
          </p:cNvPr>
          <p:cNvSpPr txBox="1">
            <a:spLocks/>
          </p:cNvSpPr>
          <p:nvPr/>
        </p:nvSpPr>
        <p:spPr>
          <a:xfrm>
            <a:off x="26065842" y="17254062"/>
            <a:ext cx="16949710" cy="1001897"/>
          </a:xfrm>
          <a:prstGeom prst="rect">
            <a:avLst/>
          </a:prstGeom>
          <a:solidFill>
            <a:srgbClr val="2D346B"/>
          </a:solidFill>
          <a:ln>
            <a:solidFill>
              <a:schemeClr val="tx1"/>
            </a:solidFill>
          </a:ln>
        </p:spPr>
        <p:txBody>
          <a:bodyPr vert="horz" lIns="548640" tIns="182880" rIns="91440" bIns="0" rtlCol="0" anchor="ctr">
            <a:noAutofit/>
          </a:bodyPr>
          <a:lstStyle>
            <a:lvl1pPr marL="0" indent="0" algn="l" defTabSz="1219170" rtl="0" eaLnBrk="1" latinLnBrk="0" hangingPunct="1">
              <a:lnSpc>
                <a:spcPct val="70000"/>
              </a:lnSpc>
              <a:spcBef>
                <a:spcPts val="0"/>
              </a:spcBef>
              <a:buFont typeface="Arial" panose="020B0604020202020204" pitchFamily="34" charset="0"/>
              <a:buNone/>
              <a:defRPr sz="5400" b="1" kern="1200" cap="all" baseline="0">
                <a:solidFill>
                  <a:schemeClr val="bg1"/>
                </a:solidFill>
                <a:latin typeface="+mj-lt"/>
                <a:ea typeface="+mn-ea"/>
                <a:cs typeface="+mn-cs"/>
              </a:defRPr>
            </a:lvl1pPr>
            <a:lvl2pPr marL="609585" indent="0" algn="ctr" defTabSz="1219170" rtl="0" eaLnBrk="1" latinLnBrk="0" hangingPunct="1">
              <a:lnSpc>
                <a:spcPct val="90000"/>
              </a:lnSpc>
              <a:spcBef>
                <a:spcPts val="667"/>
              </a:spcBef>
              <a:buFont typeface="Arial" panose="020B0604020202020204" pitchFamily="34" charset="0"/>
              <a:buNone/>
              <a:defRPr sz="3200" kern="1200">
                <a:solidFill>
                  <a:schemeClr val="tx1"/>
                </a:solidFill>
                <a:latin typeface="+mn-lt"/>
                <a:ea typeface="+mn-ea"/>
                <a:cs typeface="+mn-cs"/>
              </a:defRPr>
            </a:lvl2pPr>
            <a:lvl3pPr marL="1219170" indent="0" algn="ctr" defTabSz="1219170" rtl="0" eaLnBrk="1" latinLnBrk="0" hangingPunct="1">
              <a:lnSpc>
                <a:spcPct val="90000"/>
              </a:lnSpc>
              <a:spcBef>
                <a:spcPts val="667"/>
              </a:spcBef>
              <a:buFont typeface="Arial" panose="020B0604020202020204" pitchFamily="34" charset="0"/>
              <a:buNone/>
              <a:defRPr sz="2667" kern="1200">
                <a:solidFill>
                  <a:schemeClr val="tx1"/>
                </a:solidFill>
                <a:latin typeface="+mn-lt"/>
                <a:ea typeface="+mn-ea"/>
                <a:cs typeface="+mn-cs"/>
              </a:defRPr>
            </a:lvl3pPr>
            <a:lvl4pPr marL="1828755" indent="0" algn="ctr" defTabSz="1219170" rtl="0" eaLnBrk="1" latinLnBrk="0" hangingPunct="1">
              <a:lnSpc>
                <a:spcPct val="90000"/>
              </a:lnSpc>
              <a:spcBef>
                <a:spcPts val="667"/>
              </a:spcBef>
              <a:buFont typeface="Arial" panose="020B0604020202020204" pitchFamily="34" charset="0"/>
              <a:buNone/>
              <a:defRPr sz="2400" kern="1200">
                <a:solidFill>
                  <a:schemeClr val="tx1"/>
                </a:solidFill>
                <a:latin typeface="+mn-lt"/>
                <a:ea typeface="+mn-ea"/>
                <a:cs typeface="+mn-cs"/>
              </a:defRPr>
            </a:lvl4pPr>
            <a:lvl5pPr marL="2438339" indent="0" algn="ctr" defTabSz="1219170" rtl="0" eaLnBrk="1" latinLnBrk="0" hangingPunct="1">
              <a:lnSpc>
                <a:spcPct val="90000"/>
              </a:lnSpc>
              <a:spcBef>
                <a:spcPts val="667"/>
              </a:spcBef>
              <a:buFont typeface="Arial" panose="020B0604020202020204" pitchFamily="34" charset="0"/>
              <a:buNone/>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r>
              <a:rPr lang="en-US" sz="4800" dirty="0">
                <a:latin typeface="Helvetica" panose="020B0604020202020204" pitchFamily="34" charset="0"/>
                <a:cs typeface="Helvetica" panose="020B0604020202020204" pitchFamily="34" charset="0"/>
              </a:rPr>
              <a:t>Conclusion, recommendations &amp; future work</a:t>
            </a:r>
          </a:p>
        </p:txBody>
      </p:sp>
      <p:sp>
        <p:nvSpPr>
          <p:cNvPr id="72" name="Rectangle 71">
            <a:extLst>
              <a:ext uri="{FF2B5EF4-FFF2-40B4-BE49-F238E27FC236}">
                <a16:creationId xmlns:a16="http://schemas.microsoft.com/office/drawing/2014/main" id="{FF48714C-601A-A951-FD5C-0ABBE6FDE3F1}"/>
              </a:ext>
            </a:extLst>
          </p:cNvPr>
          <p:cNvSpPr/>
          <p:nvPr/>
        </p:nvSpPr>
        <p:spPr>
          <a:xfrm>
            <a:off x="14807843" y="9103238"/>
            <a:ext cx="28151109" cy="76084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ctr"/>
            <a:endParaRPr lang="en-US" dirty="0">
              <a:solidFill>
                <a:schemeClr val="tx1"/>
              </a:solidFill>
            </a:endParaRPr>
          </a:p>
        </p:txBody>
      </p:sp>
      <p:sp>
        <p:nvSpPr>
          <p:cNvPr id="73" name="Text Placeholder 10">
            <a:extLst>
              <a:ext uri="{FF2B5EF4-FFF2-40B4-BE49-F238E27FC236}">
                <a16:creationId xmlns:a16="http://schemas.microsoft.com/office/drawing/2014/main" id="{8C9D7551-2912-E0C7-B905-9F5AAA427092}"/>
              </a:ext>
            </a:extLst>
          </p:cNvPr>
          <p:cNvSpPr txBox="1">
            <a:spLocks/>
          </p:cNvSpPr>
          <p:nvPr/>
        </p:nvSpPr>
        <p:spPr>
          <a:xfrm>
            <a:off x="14793686" y="8142719"/>
            <a:ext cx="28151109" cy="1001897"/>
          </a:xfrm>
          <a:prstGeom prst="rect">
            <a:avLst/>
          </a:prstGeom>
          <a:solidFill>
            <a:srgbClr val="2D346B"/>
          </a:solidFill>
          <a:ln>
            <a:solidFill>
              <a:schemeClr val="tx1"/>
            </a:solidFill>
          </a:ln>
        </p:spPr>
        <p:txBody>
          <a:bodyPr vert="horz" lIns="548640" tIns="182880" rIns="91440" bIns="0" rtlCol="0" anchor="ctr">
            <a:noAutofit/>
          </a:bodyPr>
          <a:lstStyle>
            <a:lvl1pPr marL="0" indent="0" algn="l" defTabSz="1219170" rtl="0" eaLnBrk="1" latinLnBrk="0" hangingPunct="1">
              <a:lnSpc>
                <a:spcPct val="70000"/>
              </a:lnSpc>
              <a:spcBef>
                <a:spcPts val="0"/>
              </a:spcBef>
              <a:buFont typeface="Arial" panose="020B0604020202020204" pitchFamily="34" charset="0"/>
              <a:buNone/>
              <a:defRPr sz="5400" b="1" kern="1200" cap="all" baseline="0">
                <a:solidFill>
                  <a:schemeClr val="bg1"/>
                </a:solidFill>
                <a:latin typeface="+mj-lt"/>
                <a:ea typeface="+mn-ea"/>
                <a:cs typeface="+mn-cs"/>
              </a:defRPr>
            </a:lvl1pPr>
            <a:lvl2pPr marL="609585" indent="0" algn="ctr" defTabSz="1219170" rtl="0" eaLnBrk="1" latinLnBrk="0" hangingPunct="1">
              <a:lnSpc>
                <a:spcPct val="90000"/>
              </a:lnSpc>
              <a:spcBef>
                <a:spcPts val="667"/>
              </a:spcBef>
              <a:buFont typeface="Arial" panose="020B0604020202020204" pitchFamily="34" charset="0"/>
              <a:buNone/>
              <a:defRPr sz="3200" kern="1200">
                <a:solidFill>
                  <a:schemeClr val="tx1"/>
                </a:solidFill>
                <a:latin typeface="+mn-lt"/>
                <a:ea typeface="+mn-ea"/>
                <a:cs typeface="+mn-cs"/>
              </a:defRPr>
            </a:lvl2pPr>
            <a:lvl3pPr marL="1219170" indent="0" algn="ctr" defTabSz="1219170" rtl="0" eaLnBrk="1" latinLnBrk="0" hangingPunct="1">
              <a:lnSpc>
                <a:spcPct val="90000"/>
              </a:lnSpc>
              <a:spcBef>
                <a:spcPts val="667"/>
              </a:spcBef>
              <a:buFont typeface="Arial" panose="020B0604020202020204" pitchFamily="34" charset="0"/>
              <a:buNone/>
              <a:defRPr sz="2667" kern="1200">
                <a:solidFill>
                  <a:schemeClr val="tx1"/>
                </a:solidFill>
                <a:latin typeface="+mn-lt"/>
                <a:ea typeface="+mn-ea"/>
                <a:cs typeface="+mn-cs"/>
              </a:defRPr>
            </a:lvl3pPr>
            <a:lvl4pPr marL="1828755" indent="0" algn="ctr" defTabSz="1219170" rtl="0" eaLnBrk="1" latinLnBrk="0" hangingPunct="1">
              <a:lnSpc>
                <a:spcPct val="90000"/>
              </a:lnSpc>
              <a:spcBef>
                <a:spcPts val="667"/>
              </a:spcBef>
              <a:buFont typeface="Arial" panose="020B0604020202020204" pitchFamily="34" charset="0"/>
              <a:buNone/>
              <a:defRPr sz="2400" kern="1200">
                <a:solidFill>
                  <a:schemeClr val="tx1"/>
                </a:solidFill>
                <a:latin typeface="+mn-lt"/>
                <a:ea typeface="+mn-ea"/>
                <a:cs typeface="+mn-cs"/>
              </a:defRPr>
            </a:lvl4pPr>
            <a:lvl5pPr marL="2438339" indent="0" algn="ctr" defTabSz="1219170" rtl="0" eaLnBrk="1" latinLnBrk="0" hangingPunct="1">
              <a:lnSpc>
                <a:spcPct val="90000"/>
              </a:lnSpc>
              <a:spcBef>
                <a:spcPts val="667"/>
              </a:spcBef>
              <a:buFont typeface="Arial" panose="020B0604020202020204" pitchFamily="34" charset="0"/>
              <a:buNone/>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r>
              <a:rPr lang="en-US" sz="4800" dirty="0">
                <a:latin typeface="Helvetica" panose="020B0604020202020204" pitchFamily="34" charset="0"/>
                <a:cs typeface="Helvetica" panose="020B0604020202020204" pitchFamily="34" charset="0"/>
              </a:rPr>
              <a:t>methodology</a:t>
            </a:r>
          </a:p>
        </p:txBody>
      </p:sp>
      <p:pic>
        <p:nvPicPr>
          <p:cNvPr id="76" name="Picture 75" descr="A logo with a map and text&#10;&#10;Description automatically generated">
            <a:extLst>
              <a:ext uri="{FF2B5EF4-FFF2-40B4-BE49-F238E27FC236}">
                <a16:creationId xmlns:a16="http://schemas.microsoft.com/office/drawing/2014/main" id="{4EFABA81-746F-665F-ED52-87CD2A035465}"/>
              </a:ext>
            </a:extLst>
          </p:cNvPr>
          <p:cNvPicPr>
            <a:picLocks noChangeAspect="1"/>
          </p:cNvPicPr>
          <p:nvPr/>
        </p:nvPicPr>
        <p:blipFill>
          <a:blip r:embed="rId4">
            <a:clrChange>
              <a:clrFrom>
                <a:srgbClr val="FFFFFF"/>
              </a:clrFrom>
              <a:clrTo>
                <a:srgbClr val="FFFFFF">
                  <a:alpha val="0"/>
                </a:srgbClr>
              </a:clrTo>
            </a:clrChange>
            <a:duotone>
              <a:schemeClr val="bg2">
                <a:shade val="45000"/>
                <a:satMod val="135000"/>
              </a:schemeClr>
              <a:prstClr val="white"/>
            </a:duotone>
          </a:blip>
          <a:stretch>
            <a:fillRect/>
          </a:stretch>
        </p:blipFill>
        <p:spPr>
          <a:xfrm>
            <a:off x="40489615" y="-18152"/>
            <a:ext cx="3401586" cy="2612569"/>
          </a:xfrm>
          <a:prstGeom prst="rect">
            <a:avLst/>
          </a:prstGeom>
        </p:spPr>
      </p:pic>
      <p:pic>
        <p:nvPicPr>
          <p:cNvPr id="21" name="Picture 20">
            <a:extLst>
              <a:ext uri="{FF2B5EF4-FFF2-40B4-BE49-F238E27FC236}">
                <a16:creationId xmlns:a16="http://schemas.microsoft.com/office/drawing/2014/main" id="{7F1E69DA-42C0-4CA4-A8D7-B92A458465DC}"/>
              </a:ext>
            </a:extLst>
          </p:cNvPr>
          <p:cNvPicPr/>
          <p:nvPr/>
        </p:nvPicPr>
        <p:blipFill>
          <a:blip r:embed="rId5"/>
          <a:stretch>
            <a:fillRect/>
          </a:stretch>
        </p:blipFill>
        <p:spPr>
          <a:xfrm>
            <a:off x="946404" y="28929614"/>
            <a:ext cx="9670379" cy="2890246"/>
          </a:xfrm>
          <a:prstGeom prst="rect">
            <a:avLst/>
          </a:prstGeom>
          <a:ln w="28575">
            <a:solidFill>
              <a:srgbClr val="FF0000"/>
            </a:solidFill>
          </a:ln>
        </p:spPr>
      </p:pic>
      <p:pic>
        <p:nvPicPr>
          <p:cNvPr id="6" name="Picture 5">
            <a:extLst>
              <a:ext uri="{FF2B5EF4-FFF2-40B4-BE49-F238E27FC236}">
                <a16:creationId xmlns:a16="http://schemas.microsoft.com/office/drawing/2014/main" id="{A29AE79E-CE1F-4329-8B5C-AF8C52FF93FC}"/>
              </a:ext>
            </a:extLst>
          </p:cNvPr>
          <p:cNvPicPr>
            <a:picLocks noChangeAspect="1"/>
          </p:cNvPicPr>
          <p:nvPr/>
        </p:nvPicPr>
        <p:blipFill rotWithShape="1">
          <a:blip r:embed="rId6"/>
          <a:srcRect l="24958" r="49842"/>
          <a:stretch/>
        </p:blipFill>
        <p:spPr>
          <a:xfrm>
            <a:off x="22546666" y="18370262"/>
            <a:ext cx="2926784" cy="13565772"/>
          </a:xfrm>
          <a:prstGeom prst="rect">
            <a:avLst/>
          </a:prstGeom>
          <a:ln w="28575">
            <a:solidFill>
              <a:srgbClr val="FF0000"/>
            </a:solidFill>
          </a:ln>
        </p:spPr>
      </p:pic>
      <p:pic>
        <p:nvPicPr>
          <p:cNvPr id="8" name="Picture 7">
            <a:extLst>
              <a:ext uri="{FF2B5EF4-FFF2-40B4-BE49-F238E27FC236}">
                <a16:creationId xmlns:a16="http://schemas.microsoft.com/office/drawing/2014/main" id="{90C922DE-A038-4606-8DA5-BAC7633258DD}"/>
              </a:ext>
            </a:extLst>
          </p:cNvPr>
          <p:cNvPicPr>
            <a:picLocks noChangeAspect="1"/>
          </p:cNvPicPr>
          <p:nvPr/>
        </p:nvPicPr>
        <p:blipFill rotWithShape="1">
          <a:blip r:embed="rId7"/>
          <a:srcRect l="24826" r="49993"/>
          <a:stretch/>
        </p:blipFill>
        <p:spPr>
          <a:xfrm>
            <a:off x="19336096" y="18371165"/>
            <a:ext cx="3100711" cy="13565779"/>
          </a:xfrm>
          <a:prstGeom prst="rect">
            <a:avLst/>
          </a:prstGeom>
          <a:ln w="28575">
            <a:solidFill>
              <a:srgbClr val="FF0000"/>
            </a:solidFill>
          </a:ln>
        </p:spPr>
      </p:pic>
      <p:pic>
        <p:nvPicPr>
          <p:cNvPr id="10" name="Picture 9">
            <a:extLst>
              <a:ext uri="{FF2B5EF4-FFF2-40B4-BE49-F238E27FC236}">
                <a16:creationId xmlns:a16="http://schemas.microsoft.com/office/drawing/2014/main" id="{120B2450-2CFF-42AE-965E-80190BA20C34}"/>
              </a:ext>
            </a:extLst>
          </p:cNvPr>
          <p:cNvPicPr>
            <a:picLocks noChangeAspect="1"/>
          </p:cNvPicPr>
          <p:nvPr/>
        </p:nvPicPr>
        <p:blipFill>
          <a:blip r:embed="rId8"/>
          <a:stretch>
            <a:fillRect/>
          </a:stretch>
        </p:blipFill>
        <p:spPr>
          <a:xfrm>
            <a:off x="1015583" y="23167462"/>
            <a:ext cx="9601200" cy="5526581"/>
          </a:xfrm>
          <a:prstGeom prst="rect">
            <a:avLst/>
          </a:prstGeom>
          <a:ln w="28575">
            <a:solidFill>
              <a:srgbClr val="FF0000"/>
            </a:solidFill>
          </a:ln>
        </p:spPr>
      </p:pic>
      <p:pic>
        <p:nvPicPr>
          <p:cNvPr id="23" name="Picture 22">
            <a:extLst>
              <a:ext uri="{FF2B5EF4-FFF2-40B4-BE49-F238E27FC236}">
                <a16:creationId xmlns:a16="http://schemas.microsoft.com/office/drawing/2014/main" id="{41300BC0-E982-4077-858F-A708CE99E137}"/>
              </a:ext>
            </a:extLst>
          </p:cNvPr>
          <p:cNvPicPr>
            <a:picLocks noChangeAspect="1"/>
          </p:cNvPicPr>
          <p:nvPr/>
        </p:nvPicPr>
        <p:blipFill rotWithShape="1">
          <a:blip r:embed="rId9"/>
          <a:srcRect l="561" r="1338"/>
          <a:stretch/>
        </p:blipFill>
        <p:spPr>
          <a:xfrm>
            <a:off x="16538951" y="1058637"/>
            <a:ext cx="3575713" cy="1330978"/>
          </a:xfrm>
          <a:prstGeom prst="rect">
            <a:avLst/>
          </a:prstGeom>
        </p:spPr>
      </p:pic>
      <p:sp>
        <p:nvSpPr>
          <p:cNvPr id="7" name="Rectangle: Rounded Corners 6">
            <a:extLst>
              <a:ext uri="{FF2B5EF4-FFF2-40B4-BE49-F238E27FC236}">
                <a16:creationId xmlns:a16="http://schemas.microsoft.com/office/drawing/2014/main" id="{AD73C382-0CFA-4F00-A192-946F9CBBBA13}"/>
              </a:ext>
            </a:extLst>
          </p:cNvPr>
          <p:cNvSpPr/>
          <p:nvPr/>
        </p:nvSpPr>
        <p:spPr>
          <a:xfrm>
            <a:off x="15563851" y="14641351"/>
            <a:ext cx="3116918" cy="1044007"/>
          </a:xfrm>
          <a:prstGeom prst="roundRect">
            <a:avLst/>
          </a:prstGeom>
          <a:solidFill>
            <a:srgbClr val="EEEDE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err="1">
                <a:solidFill>
                  <a:schemeClr val="tx1"/>
                </a:solidFill>
              </a:rPr>
              <a:t>Precond</a:t>
            </a:r>
            <a:r>
              <a:rPr lang="en-US" sz="3000" dirty="0">
                <a:solidFill>
                  <a:schemeClr val="tx1"/>
                </a:solidFill>
              </a:rPr>
              <a:t>. SGSIM</a:t>
            </a:r>
          </a:p>
        </p:txBody>
      </p:sp>
      <p:sp>
        <p:nvSpPr>
          <p:cNvPr id="33" name="Rectangle: Rounded Corners 32">
            <a:extLst>
              <a:ext uri="{FF2B5EF4-FFF2-40B4-BE49-F238E27FC236}">
                <a16:creationId xmlns:a16="http://schemas.microsoft.com/office/drawing/2014/main" id="{3384C896-9E04-4E61-A343-2652C55CF379}"/>
              </a:ext>
            </a:extLst>
          </p:cNvPr>
          <p:cNvSpPr/>
          <p:nvPr/>
        </p:nvSpPr>
        <p:spPr>
          <a:xfrm>
            <a:off x="15563851" y="10182607"/>
            <a:ext cx="3116918" cy="1044007"/>
          </a:xfrm>
          <a:prstGeom prst="roundRect">
            <a:avLst/>
          </a:prstGeom>
          <a:solidFill>
            <a:srgbClr val="D1F3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err="1">
                <a:solidFill>
                  <a:schemeClr val="tx1"/>
                </a:solidFill>
              </a:rPr>
              <a:t>Uncond</a:t>
            </a:r>
            <a:r>
              <a:rPr lang="en-US" sz="3000" dirty="0">
                <a:solidFill>
                  <a:schemeClr val="tx1"/>
                </a:solidFill>
              </a:rPr>
              <a:t>. SGSIM</a:t>
            </a:r>
          </a:p>
        </p:txBody>
      </p:sp>
      <p:sp>
        <p:nvSpPr>
          <p:cNvPr id="34" name="Rectangle: Rounded Corners 33">
            <a:extLst>
              <a:ext uri="{FF2B5EF4-FFF2-40B4-BE49-F238E27FC236}">
                <a16:creationId xmlns:a16="http://schemas.microsoft.com/office/drawing/2014/main" id="{941B8D40-BE5A-4B17-8C0F-BD5F32A64B35}"/>
              </a:ext>
            </a:extLst>
          </p:cNvPr>
          <p:cNvSpPr/>
          <p:nvPr/>
        </p:nvSpPr>
        <p:spPr>
          <a:xfrm>
            <a:off x="19222658" y="10452874"/>
            <a:ext cx="3116918" cy="1044007"/>
          </a:xfrm>
          <a:prstGeom prst="roundRect">
            <a:avLst/>
          </a:prstGeom>
          <a:solidFill>
            <a:srgbClr val="D1F3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err="1">
                <a:solidFill>
                  <a:schemeClr val="tx1"/>
                </a:solidFill>
              </a:rPr>
              <a:t>Uncond</a:t>
            </a:r>
            <a:r>
              <a:rPr lang="en-US" sz="3000" dirty="0">
                <a:solidFill>
                  <a:schemeClr val="tx1"/>
                </a:solidFill>
              </a:rPr>
              <a:t>. GAN</a:t>
            </a:r>
          </a:p>
        </p:txBody>
      </p:sp>
      <p:sp>
        <p:nvSpPr>
          <p:cNvPr id="35" name="Rectangle: Rounded Corners 34">
            <a:extLst>
              <a:ext uri="{FF2B5EF4-FFF2-40B4-BE49-F238E27FC236}">
                <a16:creationId xmlns:a16="http://schemas.microsoft.com/office/drawing/2014/main" id="{500AD335-87CF-4393-A5BD-54C5710C51C7}"/>
              </a:ext>
            </a:extLst>
          </p:cNvPr>
          <p:cNvSpPr/>
          <p:nvPr/>
        </p:nvSpPr>
        <p:spPr>
          <a:xfrm>
            <a:off x="19218367" y="9226430"/>
            <a:ext cx="3116918" cy="1044007"/>
          </a:xfrm>
          <a:prstGeom prst="roundRect">
            <a:avLst/>
          </a:prstGeom>
          <a:solidFill>
            <a:srgbClr val="D1F3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err="1">
                <a:solidFill>
                  <a:schemeClr val="tx1"/>
                </a:solidFill>
              </a:rPr>
              <a:t>Uncond</a:t>
            </a:r>
            <a:r>
              <a:rPr lang="en-US" sz="3000" dirty="0">
                <a:solidFill>
                  <a:schemeClr val="tx1"/>
                </a:solidFill>
              </a:rPr>
              <a:t>. VAE</a:t>
            </a:r>
          </a:p>
        </p:txBody>
      </p:sp>
      <p:sp>
        <p:nvSpPr>
          <p:cNvPr id="36" name="Rectangle: Rounded Corners 35">
            <a:extLst>
              <a:ext uri="{FF2B5EF4-FFF2-40B4-BE49-F238E27FC236}">
                <a16:creationId xmlns:a16="http://schemas.microsoft.com/office/drawing/2014/main" id="{A580C5BB-2097-4EAF-85D3-ECF47854340A}"/>
              </a:ext>
            </a:extLst>
          </p:cNvPr>
          <p:cNvSpPr/>
          <p:nvPr/>
        </p:nvSpPr>
        <p:spPr>
          <a:xfrm>
            <a:off x="19218367" y="11679317"/>
            <a:ext cx="3116918" cy="1044007"/>
          </a:xfrm>
          <a:prstGeom prst="roundRect">
            <a:avLst/>
          </a:prstGeom>
          <a:solidFill>
            <a:srgbClr val="D1F3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err="1">
                <a:solidFill>
                  <a:schemeClr val="tx1"/>
                </a:solidFill>
              </a:rPr>
              <a:t>Uncond</a:t>
            </a:r>
            <a:r>
              <a:rPr lang="en-US" sz="3000" dirty="0">
                <a:solidFill>
                  <a:schemeClr val="tx1"/>
                </a:solidFill>
              </a:rPr>
              <a:t>. DDPM</a:t>
            </a:r>
          </a:p>
        </p:txBody>
      </p:sp>
      <p:sp>
        <p:nvSpPr>
          <p:cNvPr id="37" name="Rectangle: Rounded Corners 36">
            <a:extLst>
              <a:ext uri="{FF2B5EF4-FFF2-40B4-BE49-F238E27FC236}">
                <a16:creationId xmlns:a16="http://schemas.microsoft.com/office/drawing/2014/main" id="{C7D53D23-86E7-4782-82EB-632F45B9227D}"/>
              </a:ext>
            </a:extLst>
          </p:cNvPr>
          <p:cNvSpPr/>
          <p:nvPr/>
        </p:nvSpPr>
        <p:spPr>
          <a:xfrm>
            <a:off x="19218367" y="13166708"/>
            <a:ext cx="3116918" cy="1044007"/>
          </a:xfrm>
          <a:prstGeom prst="roundRect">
            <a:avLst/>
          </a:prstGeom>
          <a:solidFill>
            <a:srgbClr val="EEEDE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err="1">
                <a:solidFill>
                  <a:schemeClr val="tx1"/>
                </a:solidFill>
              </a:rPr>
              <a:t>Precond</a:t>
            </a:r>
            <a:r>
              <a:rPr lang="en-US" sz="3000" dirty="0">
                <a:solidFill>
                  <a:schemeClr val="tx1"/>
                </a:solidFill>
              </a:rPr>
              <a:t>. VAE</a:t>
            </a:r>
          </a:p>
        </p:txBody>
      </p:sp>
      <p:sp>
        <p:nvSpPr>
          <p:cNvPr id="38" name="Rectangle: Rounded Corners 37">
            <a:extLst>
              <a:ext uri="{FF2B5EF4-FFF2-40B4-BE49-F238E27FC236}">
                <a16:creationId xmlns:a16="http://schemas.microsoft.com/office/drawing/2014/main" id="{459F4FA7-10F7-4F27-B8B7-077625CCB4A8}"/>
              </a:ext>
            </a:extLst>
          </p:cNvPr>
          <p:cNvSpPr/>
          <p:nvPr/>
        </p:nvSpPr>
        <p:spPr>
          <a:xfrm>
            <a:off x="19218367" y="14321743"/>
            <a:ext cx="3116918" cy="1044007"/>
          </a:xfrm>
          <a:prstGeom prst="roundRect">
            <a:avLst/>
          </a:prstGeom>
          <a:solidFill>
            <a:srgbClr val="EEEDE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err="1">
                <a:solidFill>
                  <a:schemeClr val="tx1"/>
                </a:solidFill>
              </a:rPr>
              <a:t>Precond</a:t>
            </a:r>
            <a:r>
              <a:rPr lang="en-US" sz="3000" dirty="0">
                <a:solidFill>
                  <a:schemeClr val="tx1"/>
                </a:solidFill>
              </a:rPr>
              <a:t>. GAN</a:t>
            </a:r>
          </a:p>
        </p:txBody>
      </p:sp>
      <p:sp>
        <p:nvSpPr>
          <p:cNvPr id="39" name="Rectangle: Rounded Corners 38">
            <a:extLst>
              <a:ext uri="{FF2B5EF4-FFF2-40B4-BE49-F238E27FC236}">
                <a16:creationId xmlns:a16="http://schemas.microsoft.com/office/drawing/2014/main" id="{09ED9E51-9E05-4B64-8A70-F24577625EF0}"/>
              </a:ext>
            </a:extLst>
          </p:cNvPr>
          <p:cNvSpPr/>
          <p:nvPr/>
        </p:nvSpPr>
        <p:spPr>
          <a:xfrm>
            <a:off x="19218367" y="15476777"/>
            <a:ext cx="3116918" cy="1044007"/>
          </a:xfrm>
          <a:prstGeom prst="roundRect">
            <a:avLst/>
          </a:prstGeom>
          <a:solidFill>
            <a:srgbClr val="EEEDE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err="1">
                <a:solidFill>
                  <a:schemeClr val="tx1"/>
                </a:solidFill>
              </a:rPr>
              <a:t>Precond</a:t>
            </a:r>
            <a:r>
              <a:rPr lang="en-US" sz="3000" dirty="0">
                <a:solidFill>
                  <a:schemeClr val="tx1"/>
                </a:solidFill>
              </a:rPr>
              <a:t>. DDPM</a:t>
            </a:r>
          </a:p>
        </p:txBody>
      </p:sp>
      <p:sp>
        <p:nvSpPr>
          <p:cNvPr id="47" name="Rectangle: Rounded Corners 46">
            <a:extLst>
              <a:ext uri="{FF2B5EF4-FFF2-40B4-BE49-F238E27FC236}">
                <a16:creationId xmlns:a16="http://schemas.microsoft.com/office/drawing/2014/main" id="{5C054F28-49B1-46FF-BA57-B2162F983EDD}"/>
              </a:ext>
            </a:extLst>
          </p:cNvPr>
          <p:cNvSpPr/>
          <p:nvPr/>
        </p:nvSpPr>
        <p:spPr>
          <a:xfrm>
            <a:off x="22655821" y="9222322"/>
            <a:ext cx="3116918" cy="1044007"/>
          </a:xfrm>
          <a:prstGeom prst="roundRect">
            <a:avLst/>
          </a:prstGeom>
          <a:solidFill>
            <a:srgbClr val="FBB7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tx1"/>
                </a:solidFill>
              </a:rPr>
              <a:t>Cond. VAE</a:t>
            </a:r>
          </a:p>
        </p:txBody>
      </p:sp>
      <p:sp>
        <p:nvSpPr>
          <p:cNvPr id="48" name="Rectangle: Rounded Corners 47">
            <a:extLst>
              <a:ext uri="{FF2B5EF4-FFF2-40B4-BE49-F238E27FC236}">
                <a16:creationId xmlns:a16="http://schemas.microsoft.com/office/drawing/2014/main" id="{C781C566-B5A0-4EA3-BACF-DF3B0F5BFE5A}"/>
              </a:ext>
            </a:extLst>
          </p:cNvPr>
          <p:cNvSpPr/>
          <p:nvPr/>
        </p:nvSpPr>
        <p:spPr>
          <a:xfrm>
            <a:off x="22650060" y="10449187"/>
            <a:ext cx="3116918" cy="1044007"/>
          </a:xfrm>
          <a:prstGeom prst="roundRect">
            <a:avLst/>
          </a:prstGeom>
          <a:solidFill>
            <a:srgbClr val="FBB7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tx1"/>
                </a:solidFill>
              </a:rPr>
              <a:t>Cond. GAN</a:t>
            </a:r>
          </a:p>
        </p:txBody>
      </p:sp>
      <p:sp>
        <p:nvSpPr>
          <p:cNvPr id="18" name="TextBox 17">
            <a:extLst>
              <a:ext uri="{FF2B5EF4-FFF2-40B4-BE49-F238E27FC236}">
                <a16:creationId xmlns:a16="http://schemas.microsoft.com/office/drawing/2014/main" id="{C52203B7-7A3C-44ED-9021-E2D50C0D5C14}"/>
              </a:ext>
            </a:extLst>
          </p:cNvPr>
          <p:cNvSpPr txBox="1"/>
          <p:nvPr/>
        </p:nvSpPr>
        <p:spPr>
          <a:xfrm>
            <a:off x="14990023" y="9220537"/>
            <a:ext cx="2874907" cy="584775"/>
          </a:xfrm>
          <a:prstGeom prst="rect">
            <a:avLst/>
          </a:prstGeom>
          <a:solidFill>
            <a:srgbClr val="005954"/>
          </a:solidFill>
          <a:ln>
            <a:solidFill>
              <a:schemeClr val="tx1"/>
            </a:solidFill>
          </a:ln>
        </p:spPr>
        <p:txBody>
          <a:bodyPr wrap="square" rtlCol="0">
            <a:spAutoFit/>
          </a:bodyPr>
          <a:lstStyle/>
          <a:p>
            <a:pPr algn="ctr"/>
            <a:r>
              <a:rPr lang="en-US" sz="3200" dirty="0">
                <a:solidFill>
                  <a:schemeClr val="bg1"/>
                </a:solidFill>
              </a:rPr>
              <a:t>Models training</a:t>
            </a:r>
          </a:p>
        </p:txBody>
      </p:sp>
      <p:sp>
        <p:nvSpPr>
          <p:cNvPr id="50" name="TextBox 49">
            <a:extLst>
              <a:ext uri="{FF2B5EF4-FFF2-40B4-BE49-F238E27FC236}">
                <a16:creationId xmlns:a16="http://schemas.microsoft.com/office/drawing/2014/main" id="{DF2B7D2F-70C2-4BC0-A1BA-1B54F0F15DF2}"/>
              </a:ext>
            </a:extLst>
          </p:cNvPr>
          <p:cNvSpPr txBox="1"/>
          <p:nvPr/>
        </p:nvSpPr>
        <p:spPr>
          <a:xfrm>
            <a:off x="31275229" y="9220537"/>
            <a:ext cx="2491109" cy="584775"/>
          </a:xfrm>
          <a:prstGeom prst="rect">
            <a:avLst/>
          </a:prstGeom>
          <a:solidFill>
            <a:srgbClr val="005954"/>
          </a:solidFill>
          <a:ln>
            <a:solidFill>
              <a:schemeClr val="tx1"/>
            </a:solidFill>
          </a:ln>
        </p:spPr>
        <p:txBody>
          <a:bodyPr wrap="square" rtlCol="0">
            <a:spAutoFit/>
          </a:bodyPr>
          <a:lstStyle/>
          <a:p>
            <a:pPr algn="ctr"/>
            <a:r>
              <a:rPr lang="en-US" sz="3200" dirty="0">
                <a:solidFill>
                  <a:schemeClr val="bg1"/>
                </a:solidFill>
              </a:rPr>
              <a:t>Static Checks</a:t>
            </a:r>
          </a:p>
        </p:txBody>
      </p:sp>
      <p:cxnSp>
        <p:nvCxnSpPr>
          <p:cNvPr id="20" name="Straight Connector 19">
            <a:extLst>
              <a:ext uri="{FF2B5EF4-FFF2-40B4-BE49-F238E27FC236}">
                <a16:creationId xmlns:a16="http://schemas.microsoft.com/office/drawing/2014/main" id="{AA2F5F88-CE39-41C0-AE9D-118394E092AC}"/>
              </a:ext>
            </a:extLst>
          </p:cNvPr>
          <p:cNvCxnSpPr>
            <a:cxnSpLocks/>
          </p:cNvCxnSpPr>
          <p:nvPr/>
        </p:nvCxnSpPr>
        <p:spPr>
          <a:xfrm flipH="1">
            <a:off x="26010637" y="9645564"/>
            <a:ext cx="32622" cy="6511276"/>
          </a:xfrm>
          <a:prstGeom prst="line">
            <a:avLst/>
          </a:prstGeom>
          <a:ln w="28575">
            <a:solidFill>
              <a:srgbClr val="F04B25"/>
            </a:solidFill>
            <a:prstDash val="dash"/>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717A4D15-BB8A-4920-8718-CFD657FA59A4}"/>
              </a:ext>
            </a:extLst>
          </p:cNvPr>
          <p:cNvSpPr txBox="1"/>
          <p:nvPr/>
        </p:nvSpPr>
        <p:spPr>
          <a:xfrm>
            <a:off x="39520447" y="9216660"/>
            <a:ext cx="2860497" cy="584775"/>
          </a:xfrm>
          <a:prstGeom prst="rect">
            <a:avLst/>
          </a:prstGeom>
          <a:solidFill>
            <a:srgbClr val="005954"/>
          </a:solidFill>
          <a:ln>
            <a:solidFill>
              <a:schemeClr val="tx1"/>
            </a:solidFill>
          </a:ln>
        </p:spPr>
        <p:txBody>
          <a:bodyPr wrap="square" rtlCol="0">
            <a:spAutoFit/>
          </a:bodyPr>
          <a:lstStyle/>
          <a:p>
            <a:pPr algn="ctr"/>
            <a:r>
              <a:rPr lang="en-US" sz="3200" dirty="0">
                <a:solidFill>
                  <a:schemeClr val="bg1"/>
                </a:solidFill>
              </a:rPr>
              <a:t>Dynamic Check</a:t>
            </a:r>
          </a:p>
        </p:txBody>
      </p:sp>
      <p:cxnSp>
        <p:nvCxnSpPr>
          <p:cNvPr id="55" name="Straight Connector 54">
            <a:extLst>
              <a:ext uri="{FF2B5EF4-FFF2-40B4-BE49-F238E27FC236}">
                <a16:creationId xmlns:a16="http://schemas.microsoft.com/office/drawing/2014/main" id="{8BD9629A-12D1-4A12-B54E-40EEE01253BC}"/>
              </a:ext>
            </a:extLst>
          </p:cNvPr>
          <p:cNvCxnSpPr>
            <a:cxnSpLocks/>
          </p:cNvCxnSpPr>
          <p:nvPr/>
        </p:nvCxnSpPr>
        <p:spPr>
          <a:xfrm flipH="1">
            <a:off x="39085294" y="9698213"/>
            <a:ext cx="32622" cy="6511276"/>
          </a:xfrm>
          <a:prstGeom prst="line">
            <a:avLst/>
          </a:prstGeom>
          <a:ln w="28575">
            <a:solidFill>
              <a:srgbClr val="F04B25"/>
            </a:solidFill>
            <a:prstDash val="dash"/>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19E425BD-4CE4-4C5F-9D3F-3246CB109187}"/>
              </a:ext>
            </a:extLst>
          </p:cNvPr>
          <p:cNvSpPr/>
          <p:nvPr/>
        </p:nvSpPr>
        <p:spPr>
          <a:xfrm>
            <a:off x="39351857" y="10051909"/>
            <a:ext cx="3405868" cy="3405868"/>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BC8248A5-40D4-493E-B582-133F0B9AFFE4}"/>
              </a:ext>
            </a:extLst>
          </p:cNvPr>
          <p:cNvSpPr/>
          <p:nvPr/>
        </p:nvSpPr>
        <p:spPr>
          <a:xfrm>
            <a:off x="40935728" y="11635780"/>
            <a:ext cx="238125" cy="238125"/>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CFEFEC1-99DB-4531-9F13-07105AFF84E0}"/>
              </a:ext>
            </a:extLst>
          </p:cNvPr>
          <p:cNvSpPr/>
          <p:nvPr/>
        </p:nvSpPr>
        <p:spPr>
          <a:xfrm>
            <a:off x="40935728" y="10422099"/>
            <a:ext cx="238125" cy="23812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496E319D-C27F-4A2B-99B7-BA56DF523075}"/>
              </a:ext>
            </a:extLst>
          </p:cNvPr>
          <p:cNvSpPr/>
          <p:nvPr/>
        </p:nvSpPr>
        <p:spPr>
          <a:xfrm>
            <a:off x="40935728" y="12862916"/>
            <a:ext cx="238125" cy="23812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E239A5FF-38F7-42FD-8EA6-E285AE9DA200}"/>
              </a:ext>
            </a:extLst>
          </p:cNvPr>
          <p:cNvSpPr/>
          <p:nvPr/>
        </p:nvSpPr>
        <p:spPr>
          <a:xfrm>
            <a:off x="42071345" y="11634960"/>
            <a:ext cx="238125" cy="23812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E2BB1427-4246-4B82-8021-2AF2269A7983}"/>
              </a:ext>
            </a:extLst>
          </p:cNvPr>
          <p:cNvSpPr/>
          <p:nvPr/>
        </p:nvSpPr>
        <p:spPr>
          <a:xfrm>
            <a:off x="39671726" y="11634960"/>
            <a:ext cx="238125" cy="23812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Rounded Corners 73">
            <a:extLst>
              <a:ext uri="{FF2B5EF4-FFF2-40B4-BE49-F238E27FC236}">
                <a16:creationId xmlns:a16="http://schemas.microsoft.com/office/drawing/2014/main" id="{75DFBDF9-847C-4A81-9912-11D7C75A647E}"/>
              </a:ext>
            </a:extLst>
          </p:cNvPr>
          <p:cNvSpPr/>
          <p:nvPr/>
        </p:nvSpPr>
        <p:spPr>
          <a:xfrm>
            <a:off x="26326961" y="9927726"/>
            <a:ext cx="3017520" cy="1044007"/>
          </a:xfrm>
          <a:prstGeom prst="round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Global Univariate Distribution</a:t>
            </a:r>
          </a:p>
        </p:txBody>
      </p:sp>
      <p:sp>
        <p:nvSpPr>
          <p:cNvPr id="75" name="Rectangle: Rounded Corners 74">
            <a:extLst>
              <a:ext uri="{FF2B5EF4-FFF2-40B4-BE49-F238E27FC236}">
                <a16:creationId xmlns:a16="http://schemas.microsoft.com/office/drawing/2014/main" id="{63BA8700-35D8-4D48-9A5A-94B99D7262D8}"/>
              </a:ext>
            </a:extLst>
          </p:cNvPr>
          <p:cNvSpPr/>
          <p:nvPr/>
        </p:nvSpPr>
        <p:spPr>
          <a:xfrm>
            <a:off x="29499795" y="9927726"/>
            <a:ext cx="3017520" cy="1044007"/>
          </a:xfrm>
          <a:prstGeom prst="round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Local Uncertainty Model</a:t>
            </a:r>
          </a:p>
        </p:txBody>
      </p:sp>
      <p:sp>
        <p:nvSpPr>
          <p:cNvPr id="77" name="Rectangle: Rounded Corners 76">
            <a:extLst>
              <a:ext uri="{FF2B5EF4-FFF2-40B4-BE49-F238E27FC236}">
                <a16:creationId xmlns:a16="http://schemas.microsoft.com/office/drawing/2014/main" id="{9F4AFE58-2EE3-497F-AE26-B40FE807ECF5}"/>
              </a:ext>
            </a:extLst>
          </p:cNvPr>
          <p:cNvSpPr/>
          <p:nvPr/>
        </p:nvSpPr>
        <p:spPr>
          <a:xfrm>
            <a:off x="32672629" y="9927726"/>
            <a:ext cx="3017520" cy="1044007"/>
          </a:xfrm>
          <a:prstGeom prst="round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Global Uncertainty Model</a:t>
            </a:r>
          </a:p>
        </p:txBody>
      </p:sp>
      <p:sp>
        <p:nvSpPr>
          <p:cNvPr id="78" name="Rectangle: Rounded Corners 77">
            <a:extLst>
              <a:ext uri="{FF2B5EF4-FFF2-40B4-BE49-F238E27FC236}">
                <a16:creationId xmlns:a16="http://schemas.microsoft.com/office/drawing/2014/main" id="{96D0DA5B-7F2E-447F-94AF-72FB6C9CB8D3}"/>
              </a:ext>
            </a:extLst>
          </p:cNvPr>
          <p:cNvSpPr/>
          <p:nvPr/>
        </p:nvSpPr>
        <p:spPr>
          <a:xfrm>
            <a:off x="35845464" y="9927726"/>
            <a:ext cx="3017520" cy="1044007"/>
          </a:xfrm>
          <a:prstGeom prst="round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Global Spatial Continuity</a:t>
            </a:r>
          </a:p>
        </p:txBody>
      </p:sp>
      <p:pic>
        <p:nvPicPr>
          <p:cNvPr id="43" name="Picture 42">
            <a:extLst>
              <a:ext uri="{FF2B5EF4-FFF2-40B4-BE49-F238E27FC236}">
                <a16:creationId xmlns:a16="http://schemas.microsoft.com/office/drawing/2014/main" id="{D1A16C27-EDDA-44CC-A819-E12FCD289028}"/>
              </a:ext>
            </a:extLst>
          </p:cNvPr>
          <p:cNvPicPr>
            <a:picLocks noChangeAspect="1"/>
          </p:cNvPicPr>
          <p:nvPr/>
        </p:nvPicPr>
        <p:blipFill rotWithShape="1">
          <a:blip r:embed="rId10"/>
          <a:srcRect r="17800"/>
          <a:stretch/>
        </p:blipFill>
        <p:spPr>
          <a:xfrm>
            <a:off x="29584707" y="11068661"/>
            <a:ext cx="2797529" cy="5517818"/>
          </a:xfrm>
          <a:prstGeom prst="rect">
            <a:avLst/>
          </a:prstGeom>
        </p:spPr>
      </p:pic>
      <p:pic>
        <p:nvPicPr>
          <p:cNvPr id="45" name="Picture 44">
            <a:extLst>
              <a:ext uri="{FF2B5EF4-FFF2-40B4-BE49-F238E27FC236}">
                <a16:creationId xmlns:a16="http://schemas.microsoft.com/office/drawing/2014/main" id="{78B70696-4E18-41B8-8334-DDEFA6A55C5A}"/>
              </a:ext>
            </a:extLst>
          </p:cNvPr>
          <p:cNvPicPr>
            <a:picLocks noChangeAspect="1"/>
          </p:cNvPicPr>
          <p:nvPr/>
        </p:nvPicPr>
        <p:blipFill>
          <a:blip r:embed="rId11"/>
          <a:stretch>
            <a:fillRect/>
          </a:stretch>
        </p:blipFill>
        <p:spPr>
          <a:xfrm>
            <a:off x="26115947" y="11035601"/>
            <a:ext cx="3383848" cy="5550878"/>
          </a:xfrm>
          <a:prstGeom prst="rect">
            <a:avLst/>
          </a:prstGeom>
        </p:spPr>
      </p:pic>
      <p:pic>
        <p:nvPicPr>
          <p:cNvPr id="52" name="Picture 51">
            <a:extLst>
              <a:ext uri="{FF2B5EF4-FFF2-40B4-BE49-F238E27FC236}">
                <a16:creationId xmlns:a16="http://schemas.microsoft.com/office/drawing/2014/main" id="{39C655FA-3CAE-48FD-B4C7-CA0FFEECC724}"/>
              </a:ext>
            </a:extLst>
          </p:cNvPr>
          <p:cNvPicPr>
            <a:picLocks noChangeAspect="1"/>
          </p:cNvPicPr>
          <p:nvPr/>
        </p:nvPicPr>
        <p:blipFill>
          <a:blip r:embed="rId12"/>
          <a:stretch>
            <a:fillRect/>
          </a:stretch>
        </p:blipFill>
        <p:spPr>
          <a:xfrm>
            <a:off x="32782882" y="11068661"/>
            <a:ext cx="2797047" cy="5469994"/>
          </a:xfrm>
          <a:prstGeom prst="rect">
            <a:avLst/>
          </a:prstGeom>
        </p:spPr>
      </p:pic>
      <p:grpSp>
        <p:nvGrpSpPr>
          <p:cNvPr id="86" name="Group 85">
            <a:extLst>
              <a:ext uri="{FF2B5EF4-FFF2-40B4-BE49-F238E27FC236}">
                <a16:creationId xmlns:a16="http://schemas.microsoft.com/office/drawing/2014/main" id="{7A476881-1637-48A0-9922-22ED31458616}"/>
              </a:ext>
            </a:extLst>
          </p:cNvPr>
          <p:cNvGrpSpPr/>
          <p:nvPr/>
        </p:nvGrpSpPr>
        <p:grpSpPr>
          <a:xfrm>
            <a:off x="10742998" y="23167462"/>
            <a:ext cx="8524617" cy="8686800"/>
            <a:chOff x="10819608" y="23192088"/>
            <a:chExt cx="8524617" cy="8686800"/>
          </a:xfrm>
        </p:grpSpPr>
        <p:pic>
          <p:nvPicPr>
            <p:cNvPr id="3" name="Picture 2">
              <a:extLst>
                <a:ext uri="{FF2B5EF4-FFF2-40B4-BE49-F238E27FC236}">
                  <a16:creationId xmlns:a16="http://schemas.microsoft.com/office/drawing/2014/main" id="{37DB289E-7FD5-4270-882F-84DA24F50992}"/>
                </a:ext>
              </a:extLst>
            </p:cNvPr>
            <p:cNvPicPr>
              <a:picLocks noChangeAspect="1"/>
            </p:cNvPicPr>
            <p:nvPr/>
          </p:nvPicPr>
          <p:blipFill>
            <a:blip r:embed="rId13"/>
            <a:stretch>
              <a:fillRect/>
            </a:stretch>
          </p:blipFill>
          <p:spPr>
            <a:xfrm>
              <a:off x="10819608" y="23192088"/>
              <a:ext cx="8524617" cy="8686800"/>
            </a:xfrm>
            <a:prstGeom prst="rect">
              <a:avLst/>
            </a:prstGeom>
            <a:ln w="28575">
              <a:solidFill>
                <a:srgbClr val="FF0000"/>
              </a:solidFill>
            </a:ln>
          </p:spPr>
        </p:pic>
        <p:sp>
          <p:nvSpPr>
            <p:cNvPr id="85" name="Rectangle 84">
              <a:extLst>
                <a:ext uri="{FF2B5EF4-FFF2-40B4-BE49-F238E27FC236}">
                  <a16:creationId xmlns:a16="http://schemas.microsoft.com/office/drawing/2014/main" id="{5C233EDE-3A2D-4B5F-9077-FED3142B0C18}"/>
                </a:ext>
              </a:extLst>
            </p:cNvPr>
            <p:cNvSpPr/>
            <p:nvPr/>
          </p:nvSpPr>
          <p:spPr>
            <a:xfrm>
              <a:off x="16675100" y="29108400"/>
              <a:ext cx="2656425" cy="27551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0" name="Picture 89">
            <a:extLst>
              <a:ext uri="{FF2B5EF4-FFF2-40B4-BE49-F238E27FC236}">
                <a16:creationId xmlns:a16="http://schemas.microsoft.com/office/drawing/2014/main" id="{F496E812-7470-4880-A86C-D7038C77806F}"/>
              </a:ext>
            </a:extLst>
          </p:cNvPr>
          <p:cNvPicPr>
            <a:picLocks noChangeAspect="1"/>
          </p:cNvPicPr>
          <p:nvPr/>
        </p:nvPicPr>
        <p:blipFill>
          <a:blip r:embed="rId14"/>
          <a:stretch>
            <a:fillRect/>
          </a:stretch>
        </p:blipFill>
        <p:spPr>
          <a:xfrm>
            <a:off x="35980575" y="11068661"/>
            <a:ext cx="2847441" cy="5580261"/>
          </a:xfrm>
          <a:prstGeom prst="rect">
            <a:avLst/>
          </a:prstGeom>
        </p:spPr>
      </p:pic>
      <p:sp>
        <p:nvSpPr>
          <p:cNvPr id="91" name="TextBox 90">
            <a:extLst>
              <a:ext uri="{FF2B5EF4-FFF2-40B4-BE49-F238E27FC236}">
                <a16:creationId xmlns:a16="http://schemas.microsoft.com/office/drawing/2014/main" id="{4ADDCA97-6072-4BD4-A4A7-B092D04C1D95}"/>
              </a:ext>
            </a:extLst>
          </p:cNvPr>
          <p:cNvSpPr txBox="1"/>
          <p:nvPr/>
        </p:nvSpPr>
        <p:spPr>
          <a:xfrm>
            <a:off x="14897038" y="11319567"/>
            <a:ext cx="4357877" cy="3293209"/>
          </a:xfrm>
          <a:prstGeom prst="rect">
            <a:avLst/>
          </a:prstGeom>
          <a:noFill/>
        </p:spPr>
        <p:txBody>
          <a:bodyPr wrap="square" rtlCol="0">
            <a:spAutoFit/>
          </a:bodyPr>
          <a:lstStyle/>
          <a:p>
            <a:r>
              <a:rPr lang="en-US" sz="2600" dirty="0"/>
              <a:t>Sequential gaussian simulation (SGSIM) is used to generate unconditioned (</a:t>
            </a:r>
            <a:r>
              <a:rPr lang="en-US" sz="2600" dirty="0" err="1"/>
              <a:t>uncond</a:t>
            </a:r>
            <a:r>
              <a:rPr lang="en-US" sz="2600" dirty="0"/>
              <a:t>.) and preconditioned (</a:t>
            </a:r>
            <a:r>
              <a:rPr lang="en-US" sz="2600" dirty="0" err="1"/>
              <a:t>precond</a:t>
            </a:r>
            <a:r>
              <a:rPr lang="en-US" sz="2600" dirty="0"/>
              <a:t>.) training images. The </a:t>
            </a:r>
            <a:r>
              <a:rPr lang="en-US" sz="2600" dirty="0" err="1"/>
              <a:t>precond</a:t>
            </a:r>
            <a:r>
              <a:rPr lang="en-US" sz="2600" dirty="0"/>
              <a:t>. are 5 spot wells pattern. All these images are used for training </a:t>
            </a:r>
            <a:r>
              <a:rPr lang="en-US" sz="2600" dirty="0" err="1"/>
              <a:t>genAI</a:t>
            </a:r>
            <a:r>
              <a:rPr lang="en-US" sz="2600" dirty="0"/>
              <a:t> models.</a:t>
            </a:r>
          </a:p>
        </p:txBody>
      </p:sp>
      <p:sp>
        <p:nvSpPr>
          <p:cNvPr id="93" name="TextBox 92">
            <a:extLst>
              <a:ext uri="{FF2B5EF4-FFF2-40B4-BE49-F238E27FC236}">
                <a16:creationId xmlns:a16="http://schemas.microsoft.com/office/drawing/2014/main" id="{D9AE19C3-C330-4ADB-9579-C670CCA7B653}"/>
              </a:ext>
            </a:extLst>
          </p:cNvPr>
          <p:cNvSpPr txBox="1"/>
          <p:nvPr/>
        </p:nvSpPr>
        <p:spPr>
          <a:xfrm>
            <a:off x="22335285" y="11598509"/>
            <a:ext cx="3691453" cy="4893647"/>
          </a:xfrm>
          <a:prstGeom prst="rect">
            <a:avLst/>
          </a:prstGeom>
          <a:noFill/>
        </p:spPr>
        <p:txBody>
          <a:bodyPr wrap="square" rtlCol="0">
            <a:spAutoFit/>
          </a:bodyPr>
          <a:lstStyle/>
          <a:p>
            <a:r>
              <a:rPr lang="en-US" sz="2600" dirty="0"/>
              <a:t>After training all models, unconditioned GANs and VAEs are conditioned (cond.) by optimizing the latent space to match the 5 spot pattern. The checks compare </a:t>
            </a:r>
            <a:r>
              <a:rPr lang="en-US" sz="2600" dirty="0" err="1"/>
              <a:t>genAI</a:t>
            </a:r>
            <a:r>
              <a:rPr lang="en-US" sz="2600" dirty="0"/>
              <a:t> </a:t>
            </a:r>
            <a:r>
              <a:rPr lang="en-US" sz="2600" dirty="0" err="1"/>
              <a:t>uncond</a:t>
            </a:r>
            <a:r>
              <a:rPr lang="en-US" sz="2600" dirty="0"/>
              <a:t>. models to </a:t>
            </a:r>
            <a:r>
              <a:rPr lang="en-US" sz="2600" dirty="0" err="1"/>
              <a:t>uncond</a:t>
            </a:r>
            <a:r>
              <a:rPr lang="en-US" sz="2600" dirty="0"/>
              <a:t>. SGSIM. The </a:t>
            </a:r>
            <a:r>
              <a:rPr lang="en-US" sz="2600" dirty="0" err="1"/>
              <a:t>genAI</a:t>
            </a:r>
            <a:r>
              <a:rPr lang="en-US" sz="2600" dirty="0"/>
              <a:t> </a:t>
            </a:r>
            <a:r>
              <a:rPr lang="en-US" sz="2600" dirty="0" err="1"/>
              <a:t>precond</a:t>
            </a:r>
            <a:r>
              <a:rPr lang="en-US" sz="2600" dirty="0"/>
              <a:t>. and the cond. models to </a:t>
            </a:r>
            <a:r>
              <a:rPr lang="en-US" sz="2600" dirty="0" err="1"/>
              <a:t>precond</a:t>
            </a:r>
            <a:r>
              <a:rPr lang="en-US" sz="2600" dirty="0"/>
              <a:t>. SGSIM. </a:t>
            </a:r>
          </a:p>
        </p:txBody>
      </p:sp>
      <p:sp>
        <p:nvSpPr>
          <p:cNvPr id="94" name="TextBox 93">
            <a:extLst>
              <a:ext uri="{FF2B5EF4-FFF2-40B4-BE49-F238E27FC236}">
                <a16:creationId xmlns:a16="http://schemas.microsoft.com/office/drawing/2014/main" id="{F314A8D7-E601-4E31-98C0-908515047A0C}"/>
              </a:ext>
            </a:extLst>
          </p:cNvPr>
          <p:cNvSpPr txBox="1"/>
          <p:nvPr/>
        </p:nvSpPr>
        <p:spPr>
          <a:xfrm>
            <a:off x="39154325" y="13394223"/>
            <a:ext cx="3766527" cy="3293209"/>
          </a:xfrm>
          <a:prstGeom prst="rect">
            <a:avLst/>
          </a:prstGeom>
          <a:noFill/>
        </p:spPr>
        <p:txBody>
          <a:bodyPr wrap="square" rtlCol="0">
            <a:spAutoFit/>
          </a:bodyPr>
          <a:lstStyle/>
          <a:p>
            <a:r>
              <a:rPr lang="en-US" sz="2600" dirty="0"/>
              <a:t>One water injector and four producers. The models results are compared based on the recovery factor. Results from cond., and </a:t>
            </a:r>
            <a:r>
              <a:rPr lang="en-US" sz="2600" dirty="0" err="1"/>
              <a:t>precond</a:t>
            </a:r>
            <a:r>
              <a:rPr lang="en-US" sz="2600" dirty="0"/>
              <a:t>. </a:t>
            </a:r>
            <a:r>
              <a:rPr lang="en-US" sz="2600" dirty="0" err="1"/>
              <a:t>genAI</a:t>
            </a:r>
            <a:r>
              <a:rPr lang="en-US" sz="2600" dirty="0"/>
              <a:t> are compared to </a:t>
            </a:r>
            <a:r>
              <a:rPr lang="en-US" sz="2600" dirty="0" err="1"/>
              <a:t>precond</a:t>
            </a:r>
            <a:r>
              <a:rPr lang="en-US" sz="2600" dirty="0"/>
              <a:t>. SGSIM.</a:t>
            </a:r>
          </a:p>
        </p:txBody>
      </p:sp>
      <p:sp>
        <p:nvSpPr>
          <p:cNvPr id="95" name="TextBox 94">
            <a:extLst>
              <a:ext uri="{FF2B5EF4-FFF2-40B4-BE49-F238E27FC236}">
                <a16:creationId xmlns:a16="http://schemas.microsoft.com/office/drawing/2014/main" id="{428CDFEF-BBF5-4DF9-8219-20D57ADE49FF}"/>
              </a:ext>
            </a:extLst>
          </p:cNvPr>
          <p:cNvSpPr txBox="1"/>
          <p:nvPr/>
        </p:nvSpPr>
        <p:spPr>
          <a:xfrm>
            <a:off x="1023014" y="18297757"/>
            <a:ext cx="18304724" cy="4747453"/>
          </a:xfrm>
          <a:prstGeom prst="rect">
            <a:avLst/>
          </a:prstGeom>
          <a:noFill/>
        </p:spPr>
        <p:txBody>
          <a:bodyPr wrap="square" rtlCol="0">
            <a:spAutoFit/>
          </a:bodyPr>
          <a:lstStyle/>
          <a:p>
            <a:pPr algn="just"/>
            <a:r>
              <a:rPr lang="en-US" sz="2750" dirty="0"/>
              <a:t>1) Results show that VAEs are sensitive to changes in the variogram range, whereas GANs and DDPM are not.</a:t>
            </a:r>
          </a:p>
          <a:p>
            <a:pPr algn="just"/>
            <a:r>
              <a:rPr lang="en-US" sz="2750" dirty="0"/>
              <a:t>2) Comparing the expected value of by-pixel standard deviations to SGSIM, VAEs suffer from model collapse and exhibit the lowest variety. GANs' performance is very close to SGSIM. DDPM displays more variety and uncertainty compared to SGSIM.</a:t>
            </a:r>
          </a:p>
          <a:p>
            <a:pPr algn="just"/>
            <a:r>
              <a:rPr lang="en-US" sz="2750" dirty="0"/>
              <a:t>3) Low-dimensional comparison of the similarity and the variety of images in MDS space shows that </a:t>
            </a:r>
            <a:r>
              <a:rPr lang="en-US" sz="2750" dirty="0" err="1"/>
              <a:t>uncond</a:t>
            </a:r>
            <a:r>
              <a:rPr lang="en-US" sz="2750" dirty="0"/>
              <a:t>. and </a:t>
            </a:r>
            <a:r>
              <a:rPr lang="en-US" sz="2750" dirty="0" err="1"/>
              <a:t>precond</a:t>
            </a:r>
            <a:r>
              <a:rPr lang="en-US" sz="2750" dirty="0"/>
              <a:t>. GANs, followed by DDPM, outperform VAEs in terms of image similarity and variety.</a:t>
            </a:r>
          </a:p>
          <a:p>
            <a:pPr algn="just"/>
            <a:r>
              <a:rPr lang="en-US" sz="2750" dirty="0"/>
              <a:t>4) Cond. VAEs show more similarity to </a:t>
            </a:r>
            <a:r>
              <a:rPr lang="en-US" sz="2750" dirty="0" err="1"/>
              <a:t>precond</a:t>
            </a:r>
            <a:r>
              <a:rPr lang="en-US" sz="2750" dirty="0"/>
              <a:t>. SGSIM with low variety. Cond. GANs have less similarity but more variability.</a:t>
            </a:r>
          </a:p>
          <a:p>
            <a:pPr algn="just"/>
            <a:r>
              <a:rPr lang="en-US" sz="2750" dirty="0"/>
              <a:t>5) Variogram reproduction is good for </a:t>
            </a:r>
            <a:r>
              <a:rPr lang="en-US" sz="2750" dirty="0" err="1"/>
              <a:t>uncond</a:t>
            </a:r>
            <a:r>
              <a:rPr lang="en-US" sz="2750" dirty="0"/>
              <a:t>., cond., and </a:t>
            </a:r>
            <a:r>
              <a:rPr lang="en-US" sz="2750" dirty="0" err="1"/>
              <a:t>precond</a:t>
            </a:r>
            <a:r>
              <a:rPr lang="en-US" sz="2750" dirty="0"/>
              <a:t>. GANs and DDPM are decent for cond. VAEs. </a:t>
            </a:r>
            <a:r>
              <a:rPr lang="en-US" sz="2750" dirty="0" err="1"/>
              <a:t>Precond</a:t>
            </a:r>
            <a:r>
              <a:rPr lang="en-US" sz="2750" dirty="0"/>
              <a:t>. VAEs are unable to reproduce the spatial continuity.</a:t>
            </a:r>
          </a:p>
          <a:p>
            <a:pPr algn="just"/>
            <a:r>
              <a:rPr lang="en-US" sz="2750" dirty="0"/>
              <a:t>6) </a:t>
            </a:r>
            <a:r>
              <a:rPr lang="en-US" sz="2750" dirty="0" err="1"/>
              <a:t>Precond</a:t>
            </a:r>
            <a:r>
              <a:rPr lang="en-US" sz="2750" dirty="0"/>
              <a:t>. VAEs' flow simulations suffer from model collapse with no recovery factor reproduction. </a:t>
            </a:r>
            <a:r>
              <a:rPr lang="en-US" sz="2750" dirty="0" err="1"/>
              <a:t>Precond</a:t>
            </a:r>
            <a:r>
              <a:rPr lang="en-US" sz="2750" dirty="0"/>
              <a:t>. GANs have very good performance. </a:t>
            </a:r>
            <a:r>
              <a:rPr lang="en-US" sz="2750" dirty="0" err="1"/>
              <a:t>Precond</a:t>
            </a:r>
            <a:r>
              <a:rPr lang="en-US" sz="2750" dirty="0"/>
              <a:t>. DDPM performance is intermediate. Cond. VAEs had better recovery factor reproduction than cond. GANs, which exhibit more uncertainty.</a:t>
            </a:r>
          </a:p>
        </p:txBody>
      </p:sp>
      <p:sp>
        <p:nvSpPr>
          <p:cNvPr id="92" name="Rectangle 91">
            <a:extLst>
              <a:ext uri="{FF2B5EF4-FFF2-40B4-BE49-F238E27FC236}">
                <a16:creationId xmlns:a16="http://schemas.microsoft.com/office/drawing/2014/main" id="{A745DFAE-E971-431D-BA37-3B030087C5F9}"/>
              </a:ext>
            </a:extLst>
          </p:cNvPr>
          <p:cNvSpPr/>
          <p:nvPr/>
        </p:nvSpPr>
        <p:spPr>
          <a:xfrm>
            <a:off x="26188195" y="18227134"/>
            <a:ext cx="16756599" cy="6029343"/>
          </a:xfrm>
          <a:prstGeom prst="rect">
            <a:avLst/>
          </a:prstGeom>
        </p:spPr>
        <p:txBody>
          <a:bodyPr wrap="square">
            <a:spAutoFit/>
          </a:bodyPr>
          <a:lstStyle/>
          <a:p>
            <a:pPr marL="685800" indent="-685800" algn="just">
              <a:buFont typeface="Arial" panose="020B0604020202020204" pitchFamily="34" charset="0"/>
              <a:buChar char="•"/>
            </a:pPr>
            <a:r>
              <a:rPr lang="en-US" sz="4000" dirty="0"/>
              <a:t>We propose a novel set of model checks tailored to </a:t>
            </a:r>
            <a:r>
              <a:rPr lang="en-US" sz="4000" dirty="0" err="1"/>
              <a:t>genAI</a:t>
            </a:r>
            <a:r>
              <a:rPr lang="en-US" sz="4000" dirty="0"/>
              <a:t> subsurface models prior to the application to support decision-making</a:t>
            </a:r>
          </a:p>
          <a:p>
            <a:pPr marL="685800" indent="-685800" algn="just">
              <a:buFont typeface="Arial" panose="020B0604020202020204" pitchFamily="34" charset="0"/>
              <a:buChar char="•"/>
            </a:pPr>
            <a:r>
              <a:rPr lang="en-US" sz="4000" dirty="0"/>
              <a:t>Our novel model checks show that GANS consistently outperform other </a:t>
            </a:r>
            <a:r>
              <a:rPr lang="en-US" sz="4000" dirty="0" err="1"/>
              <a:t>genAI</a:t>
            </a:r>
            <a:r>
              <a:rPr lang="en-US" sz="4000" dirty="0"/>
              <a:t> models</a:t>
            </a:r>
          </a:p>
          <a:p>
            <a:pPr marL="685800" indent="-685800" algn="just">
              <a:buFont typeface="Arial" panose="020B0604020202020204" pitchFamily="34" charset="0"/>
              <a:buChar char="•"/>
            </a:pPr>
            <a:r>
              <a:rPr lang="en-US" sz="4000" dirty="0"/>
              <a:t>We plan to incorporate some of the evaluation checks to loss function during training to improve model output.</a:t>
            </a:r>
          </a:p>
          <a:p>
            <a:endParaRPr lang="en-US" dirty="0"/>
          </a:p>
          <a:p>
            <a:endParaRPr lang="en-US" dirty="0"/>
          </a:p>
          <a:p>
            <a:endParaRPr lang="en-US" dirty="0"/>
          </a:p>
        </p:txBody>
      </p:sp>
      <p:pic>
        <p:nvPicPr>
          <p:cNvPr id="2" name="Picture 1">
            <a:extLst>
              <a:ext uri="{FF2B5EF4-FFF2-40B4-BE49-F238E27FC236}">
                <a16:creationId xmlns:a16="http://schemas.microsoft.com/office/drawing/2014/main" id="{D5B18932-CF8F-4CD2-8FBA-D86D1D7255CC}"/>
              </a:ext>
            </a:extLst>
          </p:cNvPr>
          <p:cNvPicPr>
            <a:picLocks noChangeAspect="1"/>
          </p:cNvPicPr>
          <p:nvPr/>
        </p:nvPicPr>
        <p:blipFill>
          <a:blip r:embed="rId15"/>
          <a:stretch>
            <a:fillRect/>
          </a:stretch>
        </p:blipFill>
        <p:spPr>
          <a:xfrm>
            <a:off x="23803579" y="1113231"/>
            <a:ext cx="6410122" cy="1237041"/>
          </a:xfrm>
          <a:prstGeom prst="rect">
            <a:avLst/>
          </a:prstGeom>
        </p:spPr>
      </p:pic>
      <p:sp>
        <p:nvSpPr>
          <p:cNvPr id="4" name="TextBox 3">
            <a:extLst>
              <a:ext uri="{FF2B5EF4-FFF2-40B4-BE49-F238E27FC236}">
                <a16:creationId xmlns:a16="http://schemas.microsoft.com/office/drawing/2014/main" id="{C5492F40-9279-47E4-95B9-BA1ECE25B018}"/>
              </a:ext>
            </a:extLst>
          </p:cNvPr>
          <p:cNvSpPr txBox="1"/>
          <p:nvPr/>
        </p:nvSpPr>
        <p:spPr>
          <a:xfrm>
            <a:off x="23339204" y="20276925"/>
            <a:ext cx="1862609" cy="461665"/>
          </a:xfrm>
          <a:prstGeom prst="rect">
            <a:avLst/>
          </a:prstGeom>
          <a:noFill/>
        </p:spPr>
        <p:txBody>
          <a:bodyPr wrap="square" rtlCol="0">
            <a:spAutoFit/>
          </a:bodyPr>
          <a:lstStyle/>
          <a:p>
            <a:r>
              <a:rPr lang="en-US" sz="2400" dirty="0" err="1"/>
              <a:t>Precond</a:t>
            </a:r>
            <a:r>
              <a:rPr lang="en-US" sz="2400" dirty="0"/>
              <a:t>. VAE</a:t>
            </a:r>
          </a:p>
        </p:txBody>
      </p:sp>
      <p:sp>
        <p:nvSpPr>
          <p:cNvPr id="80" name="TextBox 79">
            <a:extLst>
              <a:ext uri="{FF2B5EF4-FFF2-40B4-BE49-F238E27FC236}">
                <a16:creationId xmlns:a16="http://schemas.microsoft.com/office/drawing/2014/main" id="{82BB18CE-5630-44F9-A8E6-5DE02F8FFA80}"/>
              </a:ext>
            </a:extLst>
          </p:cNvPr>
          <p:cNvSpPr txBox="1"/>
          <p:nvPr/>
        </p:nvSpPr>
        <p:spPr>
          <a:xfrm>
            <a:off x="23339204" y="22958256"/>
            <a:ext cx="2193240" cy="461665"/>
          </a:xfrm>
          <a:prstGeom prst="rect">
            <a:avLst/>
          </a:prstGeom>
          <a:noFill/>
        </p:spPr>
        <p:txBody>
          <a:bodyPr wrap="square" rtlCol="0">
            <a:spAutoFit/>
          </a:bodyPr>
          <a:lstStyle/>
          <a:p>
            <a:r>
              <a:rPr lang="en-US" sz="2400" dirty="0" err="1"/>
              <a:t>Precond</a:t>
            </a:r>
            <a:r>
              <a:rPr lang="en-US" sz="2400" dirty="0"/>
              <a:t>. GAN</a:t>
            </a:r>
          </a:p>
        </p:txBody>
      </p:sp>
      <p:sp>
        <p:nvSpPr>
          <p:cNvPr id="81" name="TextBox 80">
            <a:extLst>
              <a:ext uri="{FF2B5EF4-FFF2-40B4-BE49-F238E27FC236}">
                <a16:creationId xmlns:a16="http://schemas.microsoft.com/office/drawing/2014/main" id="{FCB4C778-A376-4128-8141-A8CB58A5ABC6}"/>
              </a:ext>
            </a:extLst>
          </p:cNvPr>
          <p:cNvSpPr txBox="1"/>
          <p:nvPr/>
        </p:nvSpPr>
        <p:spPr>
          <a:xfrm>
            <a:off x="23339204" y="25699919"/>
            <a:ext cx="2193240" cy="461665"/>
          </a:xfrm>
          <a:prstGeom prst="rect">
            <a:avLst/>
          </a:prstGeom>
          <a:noFill/>
        </p:spPr>
        <p:txBody>
          <a:bodyPr wrap="square" rtlCol="0">
            <a:spAutoFit/>
          </a:bodyPr>
          <a:lstStyle/>
          <a:p>
            <a:r>
              <a:rPr lang="en-US" sz="2400" dirty="0" err="1"/>
              <a:t>Precond</a:t>
            </a:r>
            <a:r>
              <a:rPr lang="en-US" sz="2400" dirty="0"/>
              <a:t>. DDPM</a:t>
            </a:r>
          </a:p>
        </p:txBody>
      </p:sp>
      <p:sp>
        <p:nvSpPr>
          <p:cNvPr id="82" name="TextBox 81">
            <a:extLst>
              <a:ext uri="{FF2B5EF4-FFF2-40B4-BE49-F238E27FC236}">
                <a16:creationId xmlns:a16="http://schemas.microsoft.com/office/drawing/2014/main" id="{94B7B81B-FECA-4212-8368-4B9C6AD6F07E}"/>
              </a:ext>
            </a:extLst>
          </p:cNvPr>
          <p:cNvSpPr txBox="1"/>
          <p:nvPr/>
        </p:nvSpPr>
        <p:spPr>
          <a:xfrm>
            <a:off x="23337360" y="28486939"/>
            <a:ext cx="2193240" cy="461665"/>
          </a:xfrm>
          <a:prstGeom prst="rect">
            <a:avLst/>
          </a:prstGeom>
          <a:noFill/>
        </p:spPr>
        <p:txBody>
          <a:bodyPr wrap="square" rtlCol="0">
            <a:spAutoFit/>
          </a:bodyPr>
          <a:lstStyle/>
          <a:p>
            <a:r>
              <a:rPr lang="en-US" sz="2400" dirty="0"/>
              <a:t>Cond. VAE</a:t>
            </a:r>
          </a:p>
        </p:txBody>
      </p:sp>
      <p:sp>
        <p:nvSpPr>
          <p:cNvPr id="83" name="TextBox 82">
            <a:extLst>
              <a:ext uri="{FF2B5EF4-FFF2-40B4-BE49-F238E27FC236}">
                <a16:creationId xmlns:a16="http://schemas.microsoft.com/office/drawing/2014/main" id="{850CF99B-CC07-4422-BD22-578E96D75307}"/>
              </a:ext>
            </a:extLst>
          </p:cNvPr>
          <p:cNvSpPr txBox="1"/>
          <p:nvPr/>
        </p:nvSpPr>
        <p:spPr>
          <a:xfrm>
            <a:off x="23337360" y="31228602"/>
            <a:ext cx="2193240" cy="461665"/>
          </a:xfrm>
          <a:prstGeom prst="rect">
            <a:avLst/>
          </a:prstGeom>
          <a:noFill/>
        </p:spPr>
        <p:txBody>
          <a:bodyPr wrap="square" rtlCol="0">
            <a:spAutoFit/>
          </a:bodyPr>
          <a:lstStyle/>
          <a:p>
            <a:r>
              <a:rPr lang="en-US" sz="2400" dirty="0"/>
              <a:t>Cond. GAN</a:t>
            </a:r>
          </a:p>
        </p:txBody>
      </p:sp>
      <p:sp>
        <p:nvSpPr>
          <p:cNvPr id="9" name="Rectangle 8">
            <a:extLst>
              <a:ext uri="{FF2B5EF4-FFF2-40B4-BE49-F238E27FC236}">
                <a16:creationId xmlns:a16="http://schemas.microsoft.com/office/drawing/2014/main" id="{0E7BBEA7-1740-497A-8EF0-61B6A0B3E8C3}"/>
              </a:ext>
            </a:extLst>
          </p:cNvPr>
          <p:cNvSpPr/>
          <p:nvPr/>
        </p:nvSpPr>
        <p:spPr>
          <a:xfrm>
            <a:off x="26115947" y="30924781"/>
            <a:ext cx="16548656" cy="954107"/>
          </a:xfrm>
          <a:prstGeom prst="rect">
            <a:avLst/>
          </a:prstGeom>
        </p:spPr>
        <p:txBody>
          <a:bodyPr wrap="square">
            <a:spAutoFit/>
          </a:bodyPr>
          <a:lstStyle/>
          <a:p>
            <a:pPr algn="just">
              <a:spcAft>
                <a:spcPts val="800"/>
              </a:spcAft>
            </a:pPr>
            <a:r>
              <a:rPr lang="en-US" sz="2800" b="1" dirty="0">
                <a:latin typeface="+mj-lt"/>
                <a:ea typeface="Calibri" panose="020F0502020204030204" pitchFamily="34" charset="0"/>
              </a:rPr>
              <a:t>Acknowledgments</a:t>
            </a:r>
            <a:r>
              <a:rPr lang="en-US" sz="2800" dirty="0">
                <a:latin typeface="+mj-lt"/>
                <a:ea typeface="Calibri" panose="020F0502020204030204" pitchFamily="34" charset="0"/>
              </a:rPr>
              <a:t> The authors thank the Digital Rock Characterization Technology (DIRECT) Industry Affiliate Program at the University of Texas at Austin for supporting this work.</a:t>
            </a:r>
            <a:endParaRPr lang="en-US" sz="3200" dirty="0">
              <a:effectLst/>
              <a:latin typeface="+mj-lt"/>
              <a:ea typeface="Calibri" panose="020F0502020204030204" pitchFamily="34" charset="0"/>
            </a:endParaRPr>
          </a:p>
        </p:txBody>
      </p:sp>
      <p:pic>
        <p:nvPicPr>
          <p:cNvPr id="12" name="Picture 11">
            <a:extLst>
              <a:ext uri="{FF2B5EF4-FFF2-40B4-BE49-F238E27FC236}">
                <a16:creationId xmlns:a16="http://schemas.microsoft.com/office/drawing/2014/main" id="{16D539E8-B0D1-4352-85EE-ABB6C4B3A7DF}"/>
              </a:ext>
            </a:extLst>
          </p:cNvPr>
          <p:cNvPicPr>
            <a:picLocks noChangeAspect="1"/>
          </p:cNvPicPr>
          <p:nvPr/>
        </p:nvPicPr>
        <p:blipFill rotWithShape="1">
          <a:blip r:embed="rId16"/>
          <a:srcRect r="11556"/>
          <a:stretch/>
        </p:blipFill>
        <p:spPr>
          <a:xfrm>
            <a:off x="26409600" y="21963530"/>
            <a:ext cx="13126802" cy="9495904"/>
          </a:xfrm>
          <a:prstGeom prst="rect">
            <a:avLst/>
          </a:prstGeom>
        </p:spPr>
      </p:pic>
      <p:sp>
        <p:nvSpPr>
          <p:cNvPr id="13" name="Rectangle 12">
            <a:extLst>
              <a:ext uri="{FF2B5EF4-FFF2-40B4-BE49-F238E27FC236}">
                <a16:creationId xmlns:a16="http://schemas.microsoft.com/office/drawing/2014/main" id="{6D634F95-5ABA-4468-8A9E-9C211A72E45D}"/>
              </a:ext>
            </a:extLst>
          </p:cNvPr>
          <p:cNvSpPr/>
          <p:nvPr/>
        </p:nvSpPr>
        <p:spPr>
          <a:xfrm>
            <a:off x="40382988" y="27259294"/>
            <a:ext cx="1581730" cy="111734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425A15F4-CFFF-40F9-9E47-6B7447D89FCF}"/>
              </a:ext>
            </a:extLst>
          </p:cNvPr>
          <p:cNvSpPr/>
          <p:nvPr/>
        </p:nvSpPr>
        <p:spPr>
          <a:xfrm>
            <a:off x="40449733" y="24864972"/>
            <a:ext cx="1581730" cy="111734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E4A948E3-DEFA-44B5-8127-FAC24A602CA3}"/>
              </a:ext>
            </a:extLst>
          </p:cNvPr>
          <p:cNvSpPr/>
          <p:nvPr/>
        </p:nvSpPr>
        <p:spPr>
          <a:xfrm>
            <a:off x="40449733" y="22406920"/>
            <a:ext cx="1581730" cy="11173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5ABFE264-74C7-4F68-BCEC-522021E58E10}"/>
              </a:ext>
            </a:extLst>
          </p:cNvPr>
          <p:cNvSpPr txBox="1"/>
          <p:nvPr/>
        </p:nvSpPr>
        <p:spPr>
          <a:xfrm>
            <a:off x="40028592" y="23453589"/>
            <a:ext cx="2424012" cy="954107"/>
          </a:xfrm>
          <a:prstGeom prst="rect">
            <a:avLst/>
          </a:prstGeom>
          <a:noFill/>
        </p:spPr>
        <p:txBody>
          <a:bodyPr wrap="square" rtlCol="0">
            <a:spAutoFit/>
          </a:bodyPr>
          <a:lstStyle/>
          <a:p>
            <a:pPr algn="ctr"/>
            <a:r>
              <a:rPr lang="en-US" sz="2800" dirty="0"/>
              <a:t>Good reproduction</a:t>
            </a:r>
          </a:p>
        </p:txBody>
      </p:sp>
      <p:sp>
        <p:nvSpPr>
          <p:cNvPr id="87" name="TextBox 86">
            <a:extLst>
              <a:ext uri="{FF2B5EF4-FFF2-40B4-BE49-F238E27FC236}">
                <a16:creationId xmlns:a16="http://schemas.microsoft.com/office/drawing/2014/main" id="{7A368F22-E4A9-4943-BD5A-1F010FDB3870}"/>
              </a:ext>
            </a:extLst>
          </p:cNvPr>
          <p:cNvSpPr txBox="1"/>
          <p:nvPr/>
        </p:nvSpPr>
        <p:spPr>
          <a:xfrm>
            <a:off x="40028592" y="26039550"/>
            <a:ext cx="2424012" cy="954107"/>
          </a:xfrm>
          <a:prstGeom prst="rect">
            <a:avLst/>
          </a:prstGeom>
          <a:noFill/>
        </p:spPr>
        <p:txBody>
          <a:bodyPr wrap="square" rtlCol="0">
            <a:spAutoFit/>
          </a:bodyPr>
          <a:lstStyle/>
          <a:p>
            <a:pPr algn="ctr"/>
            <a:r>
              <a:rPr lang="en-US" sz="2800" dirty="0"/>
              <a:t>Low reproduction</a:t>
            </a:r>
          </a:p>
        </p:txBody>
      </p:sp>
      <p:sp>
        <p:nvSpPr>
          <p:cNvPr id="88" name="TextBox 87">
            <a:extLst>
              <a:ext uri="{FF2B5EF4-FFF2-40B4-BE49-F238E27FC236}">
                <a16:creationId xmlns:a16="http://schemas.microsoft.com/office/drawing/2014/main" id="{FC2E36C2-F401-4AA8-9ABA-C840CD6B0581}"/>
              </a:ext>
            </a:extLst>
          </p:cNvPr>
          <p:cNvSpPr txBox="1"/>
          <p:nvPr/>
        </p:nvSpPr>
        <p:spPr>
          <a:xfrm>
            <a:off x="40028592" y="28467213"/>
            <a:ext cx="2424012" cy="954107"/>
          </a:xfrm>
          <a:prstGeom prst="rect">
            <a:avLst/>
          </a:prstGeom>
          <a:noFill/>
        </p:spPr>
        <p:txBody>
          <a:bodyPr wrap="square" rtlCol="0">
            <a:spAutoFit/>
          </a:bodyPr>
          <a:lstStyle/>
          <a:p>
            <a:pPr algn="ctr"/>
            <a:r>
              <a:rPr lang="en-US" sz="2800" dirty="0"/>
              <a:t>No reproduction</a:t>
            </a:r>
          </a:p>
        </p:txBody>
      </p:sp>
      <p:sp>
        <p:nvSpPr>
          <p:cNvPr id="15" name="Rectangle 14">
            <a:extLst>
              <a:ext uri="{FF2B5EF4-FFF2-40B4-BE49-F238E27FC236}">
                <a16:creationId xmlns:a16="http://schemas.microsoft.com/office/drawing/2014/main" id="{0D40E1B3-29B4-4FDB-B071-F2B4A8216915}"/>
              </a:ext>
            </a:extLst>
          </p:cNvPr>
          <p:cNvSpPr/>
          <p:nvPr/>
        </p:nvSpPr>
        <p:spPr>
          <a:xfrm>
            <a:off x="16585790" y="29146770"/>
            <a:ext cx="575569" cy="250372"/>
          </a:xfrm>
          <a:prstGeom prst="rect">
            <a:avLst/>
          </a:prstGeom>
          <a:solidFill>
            <a:srgbClr val="FFBE8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E20E6BB2-F6EA-4899-B9DF-BF39E1072196}"/>
              </a:ext>
            </a:extLst>
          </p:cNvPr>
          <p:cNvSpPr/>
          <p:nvPr/>
        </p:nvSpPr>
        <p:spPr>
          <a:xfrm>
            <a:off x="16585789" y="29771118"/>
            <a:ext cx="575569" cy="250372"/>
          </a:xfrm>
          <a:prstGeom prst="rect">
            <a:avLst/>
          </a:prstGeom>
          <a:solidFill>
            <a:srgbClr val="8EBAD9"/>
          </a:solidFill>
          <a:ln>
            <a:solidFill>
              <a:srgbClr val="8EBA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FC59A7BB-7AA9-4085-B494-12EB39DE7A7F}"/>
              </a:ext>
            </a:extLst>
          </p:cNvPr>
          <p:cNvSpPr/>
          <p:nvPr/>
        </p:nvSpPr>
        <p:spPr>
          <a:xfrm>
            <a:off x="16585789" y="30395465"/>
            <a:ext cx="575569" cy="250372"/>
          </a:xfrm>
          <a:prstGeom prst="rect">
            <a:avLst/>
          </a:prstGeom>
          <a:solidFill>
            <a:srgbClr val="AB6D76"/>
          </a:solidFill>
          <a:ln>
            <a:solidFill>
              <a:srgbClr val="AB6D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252A5DE-B110-429A-B1E6-5D01FCB1895D}"/>
              </a:ext>
            </a:extLst>
          </p:cNvPr>
          <p:cNvSpPr txBox="1"/>
          <p:nvPr/>
        </p:nvSpPr>
        <p:spPr>
          <a:xfrm>
            <a:off x="17202573" y="29078277"/>
            <a:ext cx="1316694" cy="369332"/>
          </a:xfrm>
          <a:prstGeom prst="rect">
            <a:avLst/>
          </a:prstGeom>
          <a:noFill/>
        </p:spPr>
        <p:txBody>
          <a:bodyPr wrap="square" rtlCol="0">
            <a:spAutoFit/>
          </a:bodyPr>
          <a:lstStyle/>
          <a:p>
            <a:r>
              <a:rPr lang="en-US" sz="1800" dirty="0"/>
              <a:t>SGSIM</a:t>
            </a:r>
          </a:p>
        </p:txBody>
      </p:sp>
      <p:sp>
        <p:nvSpPr>
          <p:cNvPr id="98" name="TextBox 97">
            <a:extLst>
              <a:ext uri="{FF2B5EF4-FFF2-40B4-BE49-F238E27FC236}">
                <a16:creationId xmlns:a16="http://schemas.microsoft.com/office/drawing/2014/main" id="{3D067B01-97B3-4F38-9CFB-B3F7C89C2ABB}"/>
              </a:ext>
            </a:extLst>
          </p:cNvPr>
          <p:cNvSpPr txBox="1"/>
          <p:nvPr/>
        </p:nvSpPr>
        <p:spPr>
          <a:xfrm>
            <a:off x="17191091" y="29711638"/>
            <a:ext cx="1316694" cy="369332"/>
          </a:xfrm>
          <a:prstGeom prst="rect">
            <a:avLst/>
          </a:prstGeom>
          <a:noFill/>
        </p:spPr>
        <p:txBody>
          <a:bodyPr wrap="square" rtlCol="0">
            <a:spAutoFit/>
          </a:bodyPr>
          <a:lstStyle/>
          <a:p>
            <a:r>
              <a:rPr lang="en-US" sz="1800" dirty="0" err="1"/>
              <a:t>GenAI</a:t>
            </a:r>
            <a:endParaRPr lang="en-US" sz="1800" dirty="0"/>
          </a:p>
        </p:txBody>
      </p:sp>
      <p:sp>
        <p:nvSpPr>
          <p:cNvPr id="99" name="TextBox 98">
            <a:extLst>
              <a:ext uri="{FF2B5EF4-FFF2-40B4-BE49-F238E27FC236}">
                <a16:creationId xmlns:a16="http://schemas.microsoft.com/office/drawing/2014/main" id="{4A4EF8E1-543A-4507-98DE-5A888256B1D1}"/>
              </a:ext>
            </a:extLst>
          </p:cNvPr>
          <p:cNvSpPr txBox="1"/>
          <p:nvPr/>
        </p:nvSpPr>
        <p:spPr>
          <a:xfrm>
            <a:off x="17178313" y="30313315"/>
            <a:ext cx="1316694" cy="369332"/>
          </a:xfrm>
          <a:prstGeom prst="rect">
            <a:avLst/>
          </a:prstGeom>
          <a:noFill/>
        </p:spPr>
        <p:txBody>
          <a:bodyPr wrap="square" rtlCol="0">
            <a:spAutoFit/>
          </a:bodyPr>
          <a:lstStyle/>
          <a:p>
            <a:r>
              <a:rPr lang="en-US" sz="1800" dirty="0"/>
              <a:t>Overlap</a:t>
            </a:r>
          </a:p>
        </p:txBody>
      </p:sp>
    </p:spTree>
    <p:extLst>
      <p:ext uri="{BB962C8B-B14F-4D97-AF65-F5344CB8AC3E}">
        <p14:creationId xmlns:p14="http://schemas.microsoft.com/office/powerpoint/2010/main" val="2737904208"/>
      </p:ext>
    </p:extLst>
  </p:cSld>
  <p:clrMapOvr>
    <a:masterClrMapping/>
  </p:clrMapOvr>
</p:sld>
</file>

<file path=ppt/theme/theme1.xml><?xml version="1.0" encoding="utf-8"?>
<a:theme xmlns:a="http://schemas.openxmlformats.org/drawingml/2006/main" name="Custom">
  <a:themeElements>
    <a:clrScheme name="Custom 225">
      <a:dk1>
        <a:sysClr val="windowText" lastClr="000000"/>
      </a:dk1>
      <a:lt1>
        <a:sysClr val="window" lastClr="FFFFFF"/>
      </a:lt1>
      <a:dk2>
        <a:srgbClr val="44546A"/>
      </a:dk2>
      <a:lt2>
        <a:srgbClr val="E7E6E6"/>
      </a:lt2>
      <a:accent1>
        <a:srgbClr val="F2F7FC"/>
      </a:accent1>
      <a:accent2>
        <a:srgbClr val="2E7BC8"/>
      </a:accent2>
      <a:accent3>
        <a:srgbClr val="FFFEEB"/>
      </a:accent3>
      <a:accent4>
        <a:srgbClr val="C15764"/>
      </a:accent4>
      <a:accent5>
        <a:srgbClr val="F5A26F"/>
      </a:accent5>
      <a:accent6>
        <a:srgbClr val="C6FEDA"/>
      </a:accent6>
      <a:hlink>
        <a:srgbClr val="D2B356"/>
      </a:hlink>
      <a:folHlink>
        <a:srgbClr val="C59169"/>
      </a:folHlink>
    </a:clrScheme>
    <a:fontScheme name="Custom 72">
      <a:majorFont>
        <a:latin typeface="Calibri"/>
        <a:ea typeface=""/>
        <a:cs typeface=""/>
      </a:majorFont>
      <a:minorFont>
        <a:latin typeface="Calibr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66781421_Win32_SL_v7" id="{A649645F-F342-4526-BE86-D127689B9390}" vid="{14D7D88E-1194-4E6F-854D-652748E514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90CAA0D-10EF-487D-A72C-8C0E95A5EBE6}">
  <ds:schemaRefs>
    <ds:schemaRef ds:uri="http://schemas.microsoft.com/sharepoint/v3/contenttype/forms"/>
  </ds:schemaRefs>
</ds:datastoreItem>
</file>

<file path=customXml/itemProps2.xml><?xml version="1.0" encoding="utf-8"?>
<ds:datastoreItem xmlns:ds="http://schemas.openxmlformats.org/officeDocument/2006/customXml" ds:itemID="{E540D845-83EA-4F2D-9F23-30FDD8B8310F}">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F2ECF380-1EC8-4A61-B1EE-456E316336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Education infographics poster</Template>
  <TotalTime>9779</TotalTime>
  <Words>709</Words>
  <Application>Microsoft Office PowerPoint</Application>
  <PresentationFormat>Custom</PresentationFormat>
  <Paragraphs>56</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Helvetica</vt:lpstr>
      <vt:lpstr>Custom</vt:lpstr>
      <vt:lpstr>PowerPoint Presentation</vt:lpstr>
    </vt:vector>
  </TitlesOfParts>
  <Company>Chevron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Tawfik, Miral</dc:creator>
  <cp:lastModifiedBy>Merzoug, Ahmed</cp:lastModifiedBy>
  <cp:revision>41</cp:revision>
  <dcterms:created xsi:type="dcterms:W3CDTF">2024-03-05T15:41:04Z</dcterms:created>
  <dcterms:modified xsi:type="dcterms:W3CDTF">2024-04-08T17:11:28Z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6e4db608-ddec-4a44-8ad7-7d5a79b7448e_Enabled">
    <vt:lpwstr>true</vt:lpwstr>
  </property>
  <property fmtid="{D5CDD505-2E9C-101B-9397-08002B2CF9AE}" pid="4" name="MSIP_Label_6e4db608-ddec-4a44-8ad7-7d5a79b7448e_SetDate">
    <vt:lpwstr>2024-03-05T16:07:43Z</vt:lpwstr>
  </property>
  <property fmtid="{D5CDD505-2E9C-101B-9397-08002B2CF9AE}" pid="5" name="MSIP_Label_6e4db608-ddec-4a44-8ad7-7d5a79b7448e_Method">
    <vt:lpwstr>Standard</vt:lpwstr>
  </property>
  <property fmtid="{D5CDD505-2E9C-101B-9397-08002B2CF9AE}" pid="6" name="MSIP_Label_6e4db608-ddec-4a44-8ad7-7d5a79b7448e_Name">
    <vt:lpwstr>Internal</vt:lpwstr>
  </property>
  <property fmtid="{D5CDD505-2E9C-101B-9397-08002B2CF9AE}" pid="7" name="MSIP_Label_6e4db608-ddec-4a44-8ad7-7d5a79b7448e_SiteId">
    <vt:lpwstr>fd799da1-bfc1-4234-a91c-72b3a1cb9e26</vt:lpwstr>
  </property>
  <property fmtid="{D5CDD505-2E9C-101B-9397-08002B2CF9AE}" pid="8" name="MSIP_Label_6e4db608-ddec-4a44-8ad7-7d5a79b7448e_ActionId">
    <vt:lpwstr>e5dc739c-5f3c-4d5c-bb1b-d2dba7a0a122</vt:lpwstr>
  </property>
  <property fmtid="{D5CDD505-2E9C-101B-9397-08002B2CF9AE}" pid="9" name="MSIP_Label_6e4db608-ddec-4a44-8ad7-7d5a79b7448e_ContentBits">
    <vt:lpwstr>0</vt:lpwstr>
  </property>
</Properties>
</file>

<file path=docProps/thumbnail.jpeg>
</file>